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Nexa Bold" charset="1" panose="02000500000000000000"/>
      <p:regular r:id="rId18"/>
    </p:embeddedFont>
    <p:embeddedFont>
      <p:font typeface="Nexa" charset="1" panose="02000500000000000000"/>
      <p:regular r:id="rId19"/>
    </p:embeddedFont>
    <p:embeddedFont>
      <p:font typeface="Inter Ultra-Bold" charset="1" panose="02000503000000020004"/>
      <p:regular r:id="rId20"/>
    </p:embeddedFont>
    <p:embeddedFont>
      <p:font typeface="Inter" charset="1" panose="020B0502030000000004"/>
      <p:regular r:id="rId21"/>
    </p:embeddedFont>
    <p:embeddedFont>
      <p:font typeface="Archivo Black" charset="1" panose="020B0A03020202020B04"/>
      <p:regular r:id="rId22"/>
    </p:embeddedFont>
    <p:embeddedFont>
      <p:font typeface="Canva Sans Bold" charset="1" panose="020B0803030501040103"/>
      <p:regular r:id="rId23"/>
    </p:embeddedFont>
    <p:embeddedFont>
      <p:font typeface="Inter Bold" charset="1" panose="020B0802030000000004"/>
      <p:regular r:id="rId24"/>
    </p:embeddedFont>
    <p:embeddedFont>
      <p:font typeface="Inter Semi-Bold" charset="1" panose="02000503000000020004"/>
      <p:regular r:id="rId25"/>
    </p:embeddedFont>
    <p:embeddedFont>
      <p:font typeface="Inter Light" charset="1" panose="02000503000000020004"/>
      <p:regular r:id="rId26"/>
    </p:embeddedFont>
    <p:embeddedFont>
      <p:font typeface="Inter Medium" charset="1" panose="02000503000000020004"/>
      <p:regular r:id="rId27"/>
    </p:embeddedFont>
    <p:embeddedFont>
      <p:font typeface="Poppins Bold" charset="1" panose="00000800000000000000"/>
      <p:regular r:id="rId28"/>
    </p:embeddedFont>
    <p:embeddedFont>
      <p:font typeface="Poppins" charset="1" panose="0000050000000000000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svg" Type="http://schemas.openxmlformats.org/officeDocument/2006/relationships/image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jpe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18.png" Type="http://schemas.openxmlformats.org/officeDocument/2006/relationships/image"/><Relationship Id="rId8" Target="../media/image19.sv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jpeg" Type="http://schemas.openxmlformats.org/officeDocument/2006/relationships/image"/><Relationship Id="rId5" Target="../media/image22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jpeg" Type="http://schemas.openxmlformats.org/officeDocument/2006/relationships/image"/><Relationship Id="rId2" Target="../media/image1.jpeg" Type="http://schemas.openxmlformats.org/officeDocument/2006/relationships/image"/><Relationship Id="rId3" Target="../media/image23.png" Type="http://schemas.openxmlformats.org/officeDocument/2006/relationships/image"/><Relationship Id="rId4" Target="../media/image24.svg" Type="http://schemas.openxmlformats.org/officeDocument/2006/relationships/image"/><Relationship Id="rId5" Target="../media/image25.png" Type="http://schemas.openxmlformats.org/officeDocument/2006/relationships/image"/><Relationship Id="rId6" Target="../media/image26.svg" Type="http://schemas.openxmlformats.org/officeDocument/2006/relationships/image"/><Relationship Id="rId7" Target="../media/image27.png" Type="http://schemas.openxmlformats.org/officeDocument/2006/relationships/image"/><Relationship Id="rId8" Target="../media/image28.svg" Type="http://schemas.openxmlformats.org/officeDocument/2006/relationships/image"/><Relationship Id="rId9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4.png" Type="http://schemas.openxmlformats.org/officeDocument/2006/relationships/image"/><Relationship Id="rId5" Target="../media/image5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jpeg" Type="http://schemas.openxmlformats.org/officeDocument/2006/relationships/image"/><Relationship Id="rId5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11" Target="../media/image14.png" Type="http://schemas.openxmlformats.org/officeDocument/2006/relationships/image"/><Relationship Id="rId12" Target="../media/image15.svg" Type="http://schemas.openxmlformats.org/officeDocument/2006/relationships/image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jpe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../media/image1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11" t="0" r="-1393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564365"/>
            <a:ext cx="6177981" cy="1062020"/>
            <a:chOff x="0" y="0"/>
            <a:chExt cx="1627123" cy="27970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627123" cy="279709"/>
            </a:xfrm>
            <a:custGeom>
              <a:avLst/>
              <a:gdLst/>
              <a:ahLst/>
              <a:cxnLst/>
              <a:rect r="r" b="b" t="t" l="l"/>
              <a:pathLst>
                <a:path h="279709" w="1627123">
                  <a:moveTo>
                    <a:pt x="0" y="0"/>
                  </a:moveTo>
                  <a:lnTo>
                    <a:pt x="1627123" y="0"/>
                  </a:lnTo>
                  <a:lnTo>
                    <a:pt x="1627123" y="279709"/>
                  </a:lnTo>
                  <a:lnTo>
                    <a:pt x="0" y="279709"/>
                  </a:lnTo>
                  <a:close/>
                </a:path>
              </a:pathLst>
            </a:custGeom>
            <a:gradFill rotWithShape="true">
              <a:gsLst>
                <a:gs pos="0">
                  <a:srgbClr val="CB1422">
                    <a:alpha val="100000"/>
                  </a:srgbClr>
                </a:gs>
                <a:gs pos="100000">
                  <a:srgbClr val="CB1422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627123" cy="3178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3501171" y="6226640"/>
            <a:ext cx="5544120" cy="2358488"/>
            <a:chOff x="0" y="0"/>
            <a:chExt cx="7392161" cy="3144650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6828" y="1572325"/>
              <a:ext cx="7385333" cy="1572325"/>
              <a:chOff x="0" y="0"/>
              <a:chExt cx="1307721" cy="278412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307721" cy="278412"/>
              </a:xfrm>
              <a:custGeom>
                <a:avLst/>
                <a:gdLst/>
                <a:ahLst/>
                <a:cxnLst/>
                <a:rect r="r" b="b" t="t" l="l"/>
                <a:pathLst>
                  <a:path h="278412" w="1307721">
                    <a:moveTo>
                      <a:pt x="0" y="0"/>
                    </a:moveTo>
                    <a:lnTo>
                      <a:pt x="1307721" y="0"/>
                    </a:lnTo>
                    <a:lnTo>
                      <a:pt x="1307721" y="278412"/>
                    </a:lnTo>
                    <a:lnTo>
                      <a:pt x="0" y="278412"/>
                    </a:lnTo>
                    <a:close/>
                  </a:path>
                </a:pathLst>
              </a:custGeom>
              <a:solidFill>
                <a:srgbClr val="CB1422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38100"/>
                <a:ext cx="1307721" cy="316512"/>
              </a:xfrm>
              <a:prstGeom prst="rect">
                <a:avLst/>
              </a:prstGeom>
            </p:spPr>
            <p:txBody>
              <a:bodyPr anchor="ctr" rtlCol="false" tIns="30253" lIns="30253" bIns="30253" rIns="30253"/>
              <a:lstStyle/>
              <a:p>
                <a:pPr algn="ctr">
                  <a:lnSpc>
                    <a:spcPts val="1507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0" y="0"/>
              <a:ext cx="7392161" cy="1572325"/>
              <a:chOff x="0" y="0"/>
              <a:chExt cx="1308930" cy="278412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308930" cy="278412"/>
              </a:xfrm>
              <a:custGeom>
                <a:avLst/>
                <a:gdLst/>
                <a:ahLst/>
                <a:cxnLst/>
                <a:rect r="r" b="b" t="t" l="l"/>
                <a:pathLst>
                  <a:path h="278412" w="1308930">
                    <a:moveTo>
                      <a:pt x="0" y="0"/>
                    </a:moveTo>
                    <a:lnTo>
                      <a:pt x="1308930" y="0"/>
                    </a:lnTo>
                    <a:lnTo>
                      <a:pt x="1308930" y="278412"/>
                    </a:lnTo>
                    <a:lnTo>
                      <a:pt x="0" y="278412"/>
                    </a:lnTo>
                    <a:close/>
                  </a:path>
                </a:pathLst>
              </a:custGeom>
              <a:solidFill>
                <a:srgbClr val="FEFFFE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38100"/>
                <a:ext cx="1308930" cy="316512"/>
              </a:xfrm>
              <a:prstGeom prst="rect">
                <a:avLst/>
              </a:prstGeom>
            </p:spPr>
            <p:txBody>
              <a:bodyPr anchor="ctr" rtlCol="false" tIns="30253" lIns="30253" bIns="30253" rIns="30253"/>
              <a:lstStyle/>
              <a:p>
                <a:pPr algn="ctr">
                  <a:lnSpc>
                    <a:spcPts val="1507"/>
                  </a:lnSpc>
                </a:pPr>
              </a:p>
            </p:txBody>
          </p:sp>
        </p:grpSp>
        <p:sp>
          <p:nvSpPr>
            <p:cNvPr name="TextBox 13" id="13"/>
            <p:cNvSpPr txBox="true"/>
            <p:nvPr/>
          </p:nvSpPr>
          <p:spPr>
            <a:xfrm rot="0">
              <a:off x="630234" y="1901530"/>
              <a:ext cx="6138521" cy="9330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33"/>
                </a:lnSpc>
              </a:pPr>
              <a:r>
                <a:rPr lang="en-US" b="true" sz="2950" spc="150">
                  <a:solidFill>
                    <a:srgbClr val="FEFFFE"/>
                  </a:solidFill>
                  <a:latin typeface="Nexa Bold"/>
                  <a:ea typeface="Nexa Bold"/>
                  <a:cs typeface="Nexa Bold"/>
                  <a:sym typeface="Nexa Bold"/>
                </a:rPr>
                <a:t>DIGITAL MARKETING</a:t>
              </a:r>
            </a:p>
            <a:p>
              <a:pPr algn="ctr">
                <a:lnSpc>
                  <a:spcPts val="2143"/>
                </a:lnSpc>
              </a:pPr>
              <a:r>
                <a:rPr lang="en-US" sz="1896">
                  <a:solidFill>
                    <a:srgbClr val="FEFFFE"/>
                  </a:solidFill>
                  <a:latin typeface="Nexa"/>
                  <a:ea typeface="Nexa"/>
                  <a:cs typeface="Nexa"/>
                  <a:sym typeface="Nexa"/>
                </a:rPr>
                <a:t>CONSULTANT, TRAINER &amp; MENTOR</a:t>
              </a:r>
            </a:p>
          </p:txBody>
        </p:sp>
        <p:sp>
          <p:nvSpPr>
            <p:cNvPr name="Freeform 14" id="14"/>
            <p:cNvSpPr/>
            <p:nvPr/>
          </p:nvSpPr>
          <p:spPr>
            <a:xfrm flipH="false" flipV="false" rot="0">
              <a:off x="810366" y="46698"/>
              <a:ext cx="5771429" cy="1478929"/>
            </a:xfrm>
            <a:custGeom>
              <a:avLst/>
              <a:gdLst/>
              <a:ahLst/>
              <a:cxnLst/>
              <a:rect r="r" b="b" t="t" l="l"/>
              <a:pathLst>
                <a:path h="1478929" w="5771429">
                  <a:moveTo>
                    <a:pt x="0" y="0"/>
                  </a:moveTo>
                  <a:lnTo>
                    <a:pt x="5771429" y="0"/>
                  </a:lnTo>
                  <a:lnTo>
                    <a:pt x="5771429" y="1478929"/>
                  </a:lnTo>
                  <a:lnTo>
                    <a:pt x="0" y="14789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10771411" y="1019175"/>
            <a:ext cx="6478364" cy="9713206"/>
          </a:xfrm>
          <a:custGeom>
            <a:avLst/>
            <a:gdLst/>
            <a:ahLst/>
            <a:cxnLst/>
            <a:rect r="r" b="b" t="t" l="l"/>
            <a:pathLst>
              <a:path h="9713206" w="6478364">
                <a:moveTo>
                  <a:pt x="0" y="0"/>
                </a:moveTo>
                <a:lnTo>
                  <a:pt x="6478364" y="0"/>
                </a:lnTo>
                <a:lnTo>
                  <a:pt x="6478364" y="9713206"/>
                </a:lnTo>
                <a:lnTo>
                  <a:pt x="0" y="97132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235" t="-13404" r="-18593" b="-16808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219281" y="2406723"/>
            <a:ext cx="10107902" cy="1894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95"/>
              </a:lnSpc>
            </a:pPr>
            <a:r>
              <a:rPr lang="en-US" b="true" sz="7995">
                <a:solidFill>
                  <a:srgbClr val="FFFFFF"/>
                </a:solidFill>
                <a:latin typeface="Inter Ultra-Bold"/>
                <a:ea typeface="Inter Ultra-Bold"/>
                <a:cs typeface="Inter Ultra-Bold"/>
                <a:sym typeface="Inter Ultra-Bold"/>
              </a:rPr>
              <a:t>Transforming Ideas Int</a:t>
            </a:r>
            <a:r>
              <a:rPr lang="en-US" b="true" sz="7995">
                <a:solidFill>
                  <a:srgbClr val="FFFFFF"/>
                </a:solidFill>
                <a:latin typeface="Inter Ultra-Bold"/>
                <a:ea typeface="Inter Ultra-Bold"/>
                <a:cs typeface="Inter Ultra-Bold"/>
                <a:sym typeface="Inter Ultra-Bold"/>
              </a:rPr>
              <a:t>o </a:t>
            </a:r>
            <a:r>
              <a:rPr lang="en-US" b="true" sz="7995">
                <a:solidFill>
                  <a:srgbClr val="FFDE59"/>
                </a:solidFill>
                <a:latin typeface="Inter Ultra-Bold"/>
                <a:ea typeface="Inter Ultra-Bold"/>
                <a:cs typeface="Inter Ultra-Bold"/>
                <a:sym typeface="Inter Ultra-Bold"/>
              </a:rPr>
              <a:t>Action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013875" y="4212576"/>
            <a:ext cx="8518712" cy="987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9"/>
              </a:lnSpc>
            </a:pPr>
            <a:r>
              <a:rPr lang="en-US" sz="34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The</a:t>
            </a:r>
            <a:r>
              <a:rPr lang="en-US" sz="34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Consultation-First Blueprint for Predictable &amp; High-ROAS Digital Growth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162774" y="5554570"/>
            <a:ext cx="8220915" cy="346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</a:pPr>
            <a:r>
              <a:rPr lang="en-US" sz="25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EXECUTIVE</a:t>
            </a:r>
            <a:r>
              <a:rPr lang="en-US" sz="25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DIGITAL MARKETING MENTOR &amp; COACH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11" t="0" r="-1393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971516" y="0"/>
            <a:ext cx="1538239" cy="4535488"/>
            <a:chOff x="0" y="0"/>
            <a:chExt cx="405133" cy="119453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05133" cy="1194532"/>
            </a:xfrm>
            <a:custGeom>
              <a:avLst/>
              <a:gdLst/>
              <a:ahLst/>
              <a:cxnLst/>
              <a:rect r="r" b="b" t="t" l="l"/>
              <a:pathLst>
                <a:path h="1194532" w="405133">
                  <a:moveTo>
                    <a:pt x="0" y="0"/>
                  </a:moveTo>
                  <a:lnTo>
                    <a:pt x="405133" y="0"/>
                  </a:lnTo>
                  <a:lnTo>
                    <a:pt x="405133" y="1194532"/>
                  </a:lnTo>
                  <a:lnTo>
                    <a:pt x="0" y="1194532"/>
                  </a:lnTo>
                  <a:close/>
                </a:path>
              </a:pathLst>
            </a:custGeom>
            <a:gradFill rotWithShape="true">
              <a:gsLst>
                <a:gs pos="0">
                  <a:srgbClr val="CB1422">
                    <a:alpha val="100000"/>
                  </a:srgbClr>
                </a:gs>
                <a:gs pos="100000">
                  <a:srgbClr val="CB1422">
                    <a:alpha val="0"/>
                  </a:srgbClr>
                </a:gs>
              </a:gsLst>
              <a:lin ang="540000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05133" cy="12326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0" y="8612990"/>
            <a:ext cx="6177981" cy="1062020"/>
            <a:chOff x="0" y="0"/>
            <a:chExt cx="1627123" cy="27970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27123" cy="279709"/>
            </a:xfrm>
            <a:custGeom>
              <a:avLst/>
              <a:gdLst/>
              <a:ahLst/>
              <a:cxnLst/>
              <a:rect r="r" b="b" t="t" l="l"/>
              <a:pathLst>
                <a:path h="279709" w="1627123">
                  <a:moveTo>
                    <a:pt x="0" y="0"/>
                  </a:moveTo>
                  <a:lnTo>
                    <a:pt x="1627123" y="0"/>
                  </a:lnTo>
                  <a:lnTo>
                    <a:pt x="1627123" y="279709"/>
                  </a:lnTo>
                  <a:lnTo>
                    <a:pt x="0" y="279709"/>
                  </a:lnTo>
                  <a:close/>
                </a:path>
              </a:pathLst>
            </a:custGeom>
            <a:gradFill rotWithShape="true">
              <a:gsLst>
                <a:gs pos="0">
                  <a:srgbClr val="CB1422">
                    <a:alpha val="100000"/>
                  </a:srgbClr>
                </a:gs>
                <a:gs pos="100000">
                  <a:srgbClr val="CB1422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627123" cy="3178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931765" y="-395977"/>
            <a:ext cx="4777331" cy="1727470"/>
            <a:chOff x="0" y="0"/>
            <a:chExt cx="6369774" cy="2303293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6369774" cy="2303293"/>
              <a:chOff x="0" y="0"/>
              <a:chExt cx="1185109" cy="428532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185109" cy="428532"/>
              </a:xfrm>
              <a:custGeom>
                <a:avLst/>
                <a:gdLst/>
                <a:ahLst/>
                <a:cxnLst/>
                <a:rect r="r" b="b" t="t" l="l"/>
                <a:pathLst>
                  <a:path h="428532" w="1185109">
                    <a:moveTo>
                      <a:pt x="59000" y="0"/>
                    </a:moveTo>
                    <a:lnTo>
                      <a:pt x="1126109" y="0"/>
                    </a:lnTo>
                    <a:cubicBezTo>
                      <a:pt x="1141757" y="0"/>
                      <a:pt x="1156764" y="6216"/>
                      <a:pt x="1167829" y="17281"/>
                    </a:cubicBezTo>
                    <a:cubicBezTo>
                      <a:pt x="1178893" y="28345"/>
                      <a:pt x="1185109" y="43352"/>
                      <a:pt x="1185109" y="59000"/>
                    </a:cubicBezTo>
                    <a:lnTo>
                      <a:pt x="1185109" y="369532"/>
                    </a:lnTo>
                    <a:cubicBezTo>
                      <a:pt x="1185109" y="385180"/>
                      <a:pt x="1178893" y="400187"/>
                      <a:pt x="1167829" y="411252"/>
                    </a:cubicBezTo>
                    <a:cubicBezTo>
                      <a:pt x="1156764" y="422316"/>
                      <a:pt x="1141757" y="428532"/>
                      <a:pt x="1126109" y="428532"/>
                    </a:cubicBezTo>
                    <a:lnTo>
                      <a:pt x="59000" y="428532"/>
                    </a:lnTo>
                    <a:cubicBezTo>
                      <a:pt x="43352" y="428532"/>
                      <a:pt x="28345" y="422316"/>
                      <a:pt x="17281" y="411252"/>
                    </a:cubicBezTo>
                    <a:cubicBezTo>
                      <a:pt x="6216" y="400187"/>
                      <a:pt x="0" y="385180"/>
                      <a:pt x="0" y="369532"/>
                    </a:cubicBezTo>
                    <a:lnTo>
                      <a:pt x="0" y="59000"/>
                    </a:lnTo>
                    <a:cubicBezTo>
                      <a:pt x="0" y="43352"/>
                      <a:pt x="6216" y="28345"/>
                      <a:pt x="17281" y="17281"/>
                    </a:cubicBezTo>
                    <a:cubicBezTo>
                      <a:pt x="28345" y="6216"/>
                      <a:pt x="43352" y="0"/>
                      <a:pt x="59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9525"/>
                <a:ext cx="1185109" cy="419007"/>
              </a:xfrm>
              <a:prstGeom prst="rect">
                <a:avLst/>
              </a:prstGeom>
            </p:spPr>
            <p:txBody>
              <a:bodyPr anchor="ctr" rtlCol="false" tIns="50368" lIns="50368" bIns="50368" rIns="50368"/>
              <a:lstStyle/>
              <a:p>
                <a:pPr algn="ctr">
                  <a:lnSpc>
                    <a:spcPts val="2625"/>
                  </a:lnSpc>
                </a:pPr>
              </a:p>
            </p:txBody>
          </p:sp>
        </p:grpSp>
        <p:sp>
          <p:nvSpPr>
            <p:cNvPr name="TextBox 13" id="13"/>
            <p:cNvSpPr txBox="true"/>
            <p:nvPr/>
          </p:nvSpPr>
          <p:spPr>
            <a:xfrm rot="0">
              <a:off x="1743185" y="963545"/>
              <a:ext cx="4360464" cy="10787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42"/>
                </a:lnSpc>
              </a:pPr>
              <a:r>
                <a:rPr lang="en-US" sz="5122" spc="133">
                  <a:solidFill>
                    <a:srgbClr val="2A3560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HEMANT</a:t>
              </a:r>
            </a:p>
            <a:p>
              <a:pPr algn="ctr">
                <a:lnSpc>
                  <a:spcPts val="1969"/>
                </a:lnSpc>
              </a:pPr>
              <a:r>
                <a:rPr lang="en-US" b="true" sz="2625" spc="291">
                  <a:solidFill>
                    <a:srgbClr val="CB001C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KUMAR SHARMA</a:t>
              </a:r>
            </a:p>
          </p:txBody>
        </p:sp>
        <p:sp>
          <p:nvSpPr>
            <p:cNvPr name="Freeform 14" id="14"/>
            <p:cNvSpPr/>
            <p:nvPr/>
          </p:nvSpPr>
          <p:spPr>
            <a:xfrm flipH="false" flipV="false" rot="0">
              <a:off x="266125" y="687189"/>
              <a:ext cx="1516562" cy="1431456"/>
            </a:xfrm>
            <a:custGeom>
              <a:avLst/>
              <a:gdLst/>
              <a:ahLst/>
              <a:cxnLst/>
              <a:rect r="r" b="b" t="t" l="l"/>
              <a:pathLst>
                <a:path h="1431456" w="1516562">
                  <a:moveTo>
                    <a:pt x="0" y="0"/>
                  </a:moveTo>
                  <a:lnTo>
                    <a:pt x="1516562" y="0"/>
                  </a:lnTo>
                  <a:lnTo>
                    <a:pt x="1516562" y="1431456"/>
                  </a:lnTo>
                  <a:lnTo>
                    <a:pt x="0" y="14314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265451" b="0"/>
              </a:stretch>
            </a:blipFill>
          </p:spPr>
        </p:sp>
        <p:grpSp>
          <p:nvGrpSpPr>
            <p:cNvPr name="Group 15" id="15"/>
            <p:cNvGrpSpPr>
              <a:grpSpLocks noChangeAspect="true"/>
            </p:cNvGrpSpPr>
            <p:nvPr/>
          </p:nvGrpSpPr>
          <p:grpSpPr>
            <a:xfrm rot="0">
              <a:off x="361723" y="740234"/>
              <a:ext cx="1325366" cy="1325366"/>
              <a:chOff x="0" y="0"/>
              <a:chExt cx="6350000" cy="6350000"/>
            </a:xfrm>
          </p:grpSpPr>
          <p:sp>
            <p:nvSpPr>
              <p:cNvPr name="Freeform 16" id="16"/>
              <p:cNvSpPr/>
              <p:nvPr/>
            </p:nvSpPr>
            <p:spPr>
              <a:xfrm flipH="true" flipV="false" rot="0">
                <a:off x="655320" y="655320"/>
                <a:ext cx="5039360" cy="5039360"/>
              </a:xfrm>
              <a:custGeom>
                <a:avLst/>
                <a:gdLst/>
                <a:ahLst/>
                <a:cxnLst/>
                <a:rect r="r" b="b" t="t" l="l"/>
                <a:pathLst>
                  <a:path h="5039360" w="5039360">
                    <a:moveTo>
                      <a:pt x="2519680" y="0"/>
                    </a:moveTo>
                    <a:cubicBezTo>
                      <a:pt x="3911600" y="0"/>
                      <a:pt x="5039360" y="1127760"/>
                      <a:pt x="5039360" y="2519680"/>
                    </a:cubicBezTo>
                    <a:cubicBezTo>
                      <a:pt x="5039360" y="3911600"/>
                      <a:pt x="3911600" y="5039360"/>
                      <a:pt x="2519680" y="5039360"/>
                    </a:cubicBezTo>
                    <a:cubicBezTo>
                      <a:pt x="1127760" y="5039360"/>
                      <a:pt x="0" y="3911600"/>
                      <a:pt x="0" y="2519680"/>
                    </a:cubicBezTo>
                    <a:cubicBezTo>
                      <a:pt x="0" y="1127760"/>
                      <a:pt x="1127760" y="0"/>
                      <a:pt x="251968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24415" t="-12931" r="-1206" b="-75503"/>
                </a:stretch>
              </a:blipFill>
            </p:spPr>
          </p:sp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3670" y="0"/>
                      <a:pt x="0" y="1424940"/>
                      <a:pt x="0" y="3175000"/>
                    </a:cubicBezTo>
                    <a:cubicBezTo>
                      <a:pt x="0" y="4925060"/>
                      <a:pt x="1423670" y="6350000"/>
                      <a:pt x="3175000" y="6350000"/>
                    </a:cubicBezTo>
                    <a:cubicBezTo>
                      <a:pt x="4925060" y="6350000"/>
                      <a:pt x="6350000" y="4926330"/>
                      <a:pt x="6350000" y="3175000"/>
                    </a:cubicBezTo>
                    <a:cubicBezTo>
                      <a:pt x="6350000" y="1424940"/>
                      <a:pt x="4926330" y="0"/>
                      <a:pt x="3175000" y="0"/>
                    </a:cubicBezTo>
                    <a:close/>
                    <a:moveTo>
                      <a:pt x="3175000" y="5833110"/>
                    </a:moveTo>
                    <a:cubicBezTo>
                      <a:pt x="1709420" y="5833110"/>
                      <a:pt x="516890" y="4640580"/>
                      <a:pt x="516890" y="3175000"/>
                    </a:cubicBezTo>
                    <a:cubicBezTo>
                      <a:pt x="516890" y="1709420"/>
                      <a:pt x="1709420" y="516890"/>
                      <a:pt x="3175000" y="516890"/>
                    </a:cubicBezTo>
                    <a:cubicBezTo>
                      <a:pt x="4640580" y="516890"/>
                      <a:pt x="5833110" y="1709420"/>
                      <a:pt x="5833110" y="3175000"/>
                    </a:cubicBezTo>
                    <a:cubicBezTo>
                      <a:pt x="5833110" y="4640580"/>
                      <a:pt x="4640580" y="5833110"/>
                      <a:pt x="3175000" y="583311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name="Group 18" id="18"/>
          <p:cNvGrpSpPr/>
          <p:nvPr/>
        </p:nvGrpSpPr>
        <p:grpSpPr>
          <a:xfrm rot="0">
            <a:off x="646841" y="3354615"/>
            <a:ext cx="5568975" cy="4703392"/>
            <a:chOff x="0" y="0"/>
            <a:chExt cx="1466726" cy="123875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466726" cy="1238753"/>
            </a:xfrm>
            <a:custGeom>
              <a:avLst/>
              <a:gdLst/>
              <a:ahLst/>
              <a:cxnLst/>
              <a:rect r="r" b="b" t="t" l="l"/>
              <a:pathLst>
                <a:path h="1238753" w="1466726">
                  <a:moveTo>
                    <a:pt x="55608" y="0"/>
                  </a:moveTo>
                  <a:lnTo>
                    <a:pt x="1411119" y="0"/>
                  </a:lnTo>
                  <a:cubicBezTo>
                    <a:pt x="1425866" y="0"/>
                    <a:pt x="1440010" y="5859"/>
                    <a:pt x="1450439" y="16287"/>
                  </a:cubicBezTo>
                  <a:cubicBezTo>
                    <a:pt x="1460867" y="26715"/>
                    <a:pt x="1466726" y="40859"/>
                    <a:pt x="1466726" y="55608"/>
                  </a:cubicBezTo>
                  <a:lnTo>
                    <a:pt x="1466726" y="1183146"/>
                  </a:lnTo>
                  <a:cubicBezTo>
                    <a:pt x="1466726" y="1213857"/>
                    <a:pt x="1441830" y="1238753"/>
                    <a:pt x="1411119" y="1238753"/>
                  </a:cubicBezTo>
                  <a:lnTo>
                    <a:pt x="55608" y="1238753"/>
                  </a:lnTo>
                  <a:cubicBezTo>
                    <a:pt x="24896" y="1238753"/>
                    <a:pt x="0" y="1213857"/>
                    <a:pt x="0" y="1183146"/>
                  </a:cubicBezTo>
                  <a:lnTo>
                    <a:pt x="0" y="55608"/>
                  </a:lnTo>
                  <a:cubicBezTo>
                    <a:pt x="0" y="24896"/>
                    <a:pt x="24896" y="0"/>
                    <a:pt x="5560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2B345D">
                    <a:alpha val="50000"/>
                  </a:srgbClr>
                </a:gs>
                <a:gs pos="100000">
                  <a:srgbClr val="CB1422">
                    <a:alpha val="50000"/>
                  </a:srgbClr>
                </a:gs>
              </a:gsLst>
              <a:lin ang="2700000"/>
            </a:gradFill>
            <a:ln w="38100" cap="rnd">
              <a:solidFill>
                <a:srgbClr val="FFFFFF">
                  <a:alpha val="49804"/>
                </a:srgbClr>
              </a:solidFill>
              <a:prstDash val="solid"/>
              <a:round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1466726" cy="12768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6359512" y="3354615"/>
            <a:ext cx="5568975" cy="4703392"/>
            <a:chOff x="0" y="0"/>
            <a:chExt cx="1466726" cy="1238753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466726" cy="1238753"/>
            </a:xfrm>
            <a:custGeom>
              <a:avLst/>
              <a:gdLst/>
              <a:ahLst/>
              <a:cxnLst/>
              <a:rect r="r" b="b" t="t" l="l"/>
              <a:pathLst>
                <a:path h="1238753" w="1466726">
                  <a:moveTo>
                    <a:pt x="55608" y="0"/>
                  </a:moveTo>
                  <a:lnTo>
                    <a:pt x="1411119" y="0"/>
                  </a:lnTo>
                  <a:cubicBezTo>
                    <a:pt x="1425866" y="0"/>
                    <a:pt x="1440010" y="5859"/>
                    <a:pt x="1450439" y="16287"/>
                  </a:cubicBezTo>
                  <a:cubicBezTo>
                    <a:pt x="1460867" y="26715"/>
                    <a:pt x="1466726" y="40859"/>
                    <a:pt x="1466726" y="55608"/>
                  </a:cubicBezTo>
                  <a:lnTo>
                    <a:pt x="1466726" y="1183146"/>
                  </a:lnTo>
                  <a:cubicBezTo>
                    <a:pt x="1466726" y="1213857"/>
                    <a:pt x="1441830" y="1238753"/>
                    <a:pt x="1411119" y="1238753"/>
                  </a:cubicBezTo>
                  <a:lnTo>
                    <a:pt x="55608" y="1238753"/>
                  </a:lnTo>
                  <a:cubicBezTo>
                    <a:pt x="24896" y="1238753"/>
                    <a:pt x="0" y="1213857"/>
                    <a:pt x="0" y="1183146"/>
                  </a:cubicBezTo>
                  <a:lnTo>
                    <a:pt x="0" y="55608"/>
                  </a:lnTo>
                  <a:cubicBezTo>
                    <a:pt x="0" y="24896"/>
                    <a:pt x="24896" y="0"/>
                    <a:pt x="5560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2B345D">
                    <a:alpha val="50000"/>
                  </a:srgbClr>
                </a:gs>
                <a:gs pos="100000">
                  <a:srgbClr val="CB1422">
                    <a:alpha val="50000"/>
                  </a:srgbClr>
                </a:gs>
              </a:gsLst>
              <a:lin ang="2700000"/>
            </a:gradFill>
            <a:ln w="38100" cap="rnd">
              <a:solidFill>
                <a:srgbClr val="FFFFFF">
                  <a:alpha val="49804"/>
                </a:srgbClr>
              </a:solidFill>
              <a:prstDash val="solid"/>
              <a:round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1466726" cy="12768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2072184" y="3354615"/>
            <a:ext cx="5568975" cy="4703392"/>
            <a:chOff x="0" y="0"/>
            <a:chExt cx="1466726" cy="1238753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466726" cy="1238753"/>
            </a:xfrm>
            <a:custGeom>
              <a:avLst/>
              <a:gdLst/>
              <a:ahLst/>
              <a:cxnLst/>
              <a:rect r="r" b="b" t="t" l="l"/>
              <a:pathLst>
                <a:path h="1238753" w="1466726">
                  <a:moveTo>
                    <a:pt x="55608" y="0"/>
                  </a:moveTo>
                  <a:lnTo>
                    <a:pt x="1411119" y="0"/>
                  </a:lnTo>
                  <a:cubicBezTo>
                    <a:pt x="1425866" y="0"/>
                    <a:pt x="1440010" y="5859"/>
                    <a:pt x="1450439" y="16287"/>
                  </a:cubicBezTo>
                  <a:cubicBezTo>
                    <a:pt x="1460867" y="26715"/>
                    <a:pt x="1466726" y="40859"/>
                    <a:pt x="1466726" y="55608"/>
                  </a:cubicBezTo>
                  <a:lnTo>
                    <a:pt x="1466726" y="1183146"/>
                  </a:lnTo>
                  <a:cubicBezTo>
                    <a:pt x="1466726" y="1213857"/>
                    <a:pt x="1441830" y="1238753"/>
                    <a:pt x="1411119" y="1238753"/>
                  </a:cubicBezTo>
                  <a:lnTo>
                    <a:pt x="55608" y="1238753"/>
                  </a:lnTo>
                  <a:cubicBezTo>
                    <a:pt x="24896" y="1238753"/>
                    <a:pt x="0" y="1213857"/>
                    <a:pt x="0" y="1183146"/>
                  </a:cubicBezTo>
                  <a:lnTo>
                    <a:pt x="0" y="55608"/>
                  </a:lnTo>
                  <a:cubicBezTo>
                    <a:pt x="0" y="24896"/>
                    <a:pt x="24896" y="0"/>
                    <a:pt x="5560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2B345D">
                    <a:alpha val="50000"/>
                  </a:srgbClr>
                </a:gs>
                <a:gs pos="100000">
                  <a:srgbClr val="CB1422">
                    <a:alpha val="50000"/>
                  </a:srgbClr>
                </a:gs>
              </a:gsLst>
              <a:lin ang="2700000"/>
            </a:gradFill>
            <a:ln w="38100" cap="rnd">
              <a:solidFill>
                <a:srgbClr val="FFFFFF">
                  <a:alpha val="49804"/>
                </a:srgbClr>
              </a:solidFill>
              <a:prstDash val="solid"/>
              <a:round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1466726" cy="12768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7" id="27"/>
          <p:cNvSpPr/>
          <p:nvPr/>
        </p:nvSpPr>
        <p:spPr>
          <a:xfrm flipH="false" flipV="false" rot="0">
            <a:off x="1156565" y="3766442"/>
            <a:ext cx="621708" cy="699531"/>
          </a:xfrm>
          <a:custGeom>
            <a:avLst/>
            <a:gdLst/>
            <a:ahLst/>
            <a:cxnLst/>
            <a:rect r="r" b="b" t="t" l="l"/>
            <a:pathLst>
              <a:path h="699531" w="621708">
                <a:moveTo>
                  <a:pt x="0" y="0"/>
                </a:moveTo>
                <a:lnTo>
                  <a:pt x="621708" y="0"/>
                </a:lnTo>
                <a:lnTo>
                  <a:pt x="621708" y="699530"/>
                </a:lnTo>
                <a:lnTo>
                  <a:pt x="0" y="6995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2723485" y="3766442"/>
            <a:ext cx="559624" cy="699531"/>
          </a:xfrm>
          <a:custGeom>
            <a:avLst/>
            <a:gdLst/>
            <a:ahLst/>
            <a:cxnLst/>
            <a:rect r="r" b="b" t="t" l="l"/>
            <a:pathLst>
              <a:path h="699531" w="559624">
                <a:moveTo>
                  <a:pt x="0" y="0"/>
                </a:moveTo>
                <a:lnTo>
                  <a:pt x="559625" y="0"/>
                </a:lnTo>
                <a:lnTo>
                  <a:pt x="559625" y="699530"/>
                </a:lnTo>
                <a:lnTo>
                  <a:pt x="0" y="6995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7016426" y="3766442"/>
            <a:ext cx="664554" cy="699531"/>
          </a:xfrm>
          <a:custGeom>
            <a:avLst/>
            <a:gdLst/>
            <a:ahLst/>
            <a:cxnLst/>
            <a:rect r="r" b="b" t="t" l="l"/>
            <a:pathLst>
              <a:path h="699531" w="664554">
                <a:moveTo>
                  <a:pt x="0" y="0"/>
                </a:moveTo>
                <a:lnTo>
                  <a:pt x="664554" y="0"/>
                </a:lnTo>
                <a:lnTo>
                  <a:pt x="664554" y="699530"/>
                </a:lnTo>
                <a:lnTo>
                  <a:pt x="0" y="6995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0" id="30"/>
          <p:cNvSpPr txBox="true"/>
          <p:nvPr/>
        </p:nvSpPr>
        <p:spPr>
          <a:xfrm rot="0">
            <a:off x="745219" y="1602582"/>
            <a:ext cx="10485173" cy="67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4499" b="true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The</a:t>
            </a:r>
            <a:r>
              <a:rPr lang="en-US" sz="4499" b="true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 Custom </a:t>
            </a:r>
            <a:r>
              <a:rPr lang="en-US" sz="4499" b="true">
                <a:solidFill>
                  <a:srgbClr val="FFDE59"/>
                </a:solidFill>
                <a:latin typeface="Inter Bold"/>
                <a:ea typeface="Inter Bold"/>
                <a:cs typeface="Inter Bold"/>
                <a:sym typeface="Inter Bold"/>
              </a:rPr>
              <a:t>48-Hr PDF Strategy Map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1156565" y="4886828"/>
            <a:ext cx="4549526" cy="2608356"/>
            <a:chOff x="0" y="0"/>
            <a:chExt cx="6066035" cy="3477808"/>
          </a:xfrm>
        </p:grpSpPr>
        <p:sp>
          <p:nvSpPr>
            <p:cNvPr name="TextBox 32" id="32"/>
            <p:cNvSpPr txBox="true"/>
            <p:nvPr/>
          </p:nvSpPr>
          <p:spPr>
            <a:xfrm rot="0">
              <a:off x="0" y="-57150"/>
              <a:ext cx="4907605" cy="666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b="true" sz="3000">
                  <a:solidFill>
                    <a:srgbClr val="FFFFFF"/>
                  </a:solidFill>
                  <a:latin typeface="Inter Semi-Bold"/>
                  <a:ea typeface="Inter Semi-Bold"/>
                  <a:cs typeface="Inter Semi-Bold"/>
                  <a:sym typeface="Inter Semi-Bold"/>
                </a:rPr>
                <a:t>1. Ecosystem Audit</a:t>
              </a: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0" y="1010833"/>
              <a:ext cx="6066035" cy="24669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99"/>
                </a:lnSpc>
              </a:pPr>
              <a:r>
                <a:rPr lang="en-US" sz="2499">
                  <a:solidFill>
                    <a:srgbClr val="FFFFFF"/>
                  </a:solidFill>
                  <a:latin typeface="Inter Light"/>
                  <a:ea typeface="Inter Light"/>
                  <a:cs typeface="Inter Light"/>
                  <a:sym typeface="Inter Light"/>
                </a:rPr>
                <a:t>A compr</a:t>
              </a:r>
              <a:r>
                <a:rPr lang="en-US" sz="2499">
                  <a:solidFill>
                    <a:srgbClr val="FFFFFF"/>
                  </a:solidFill>
                  <a:latin typeface="Inter Light"/>
                  <a:ea typeface="Inter Light"/>
                  <a:cs typeface="Inter Light"/>
                  <a:sym typeface="Inter Light"/>
                </a:rPr>
                <a:t>ehensive assessment highlighting landing page errors, pixel/tracking issues, and copy mismatches on your platforms.</a:t>
              </a: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7016426" y="4829678"/>
            <a:ext cx="3597961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b="true" sz="3000">
                <a:solidFill>
                  <a:srgbClr val="FFFFFF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2</a:t>
            </a:r>
            <a:r>
              <a:rPr lang="en-US" b="true" sz="3000">
                <a:solidFill>
                  <a:srgbClr val="FFFFFF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. Competitor Intel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7016426" y="5647335"/>
            <a:ext cx="4255149" cy="1847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A d</a:t>
            </a:r>
            <a:r>
              <a:rPr lang="en-US" sz="2499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eep review of competitor traffic sources, active keyword footprints, and backlink strategies to locate quick traffic gaps.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2723485" y="4829678"/>
            <a:ext cx="2706045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b="true" sz="3000">
                <a:solidFill>
                  <a:srgbClr val="FFFFFF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3</a:t>
            </a:r>
            <a:r>
              <a:rPr lang="en-US" b="true" sz="3000">
                <a:solidFill>
                  <a:srgbClr val="FFFFFF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. Action Plan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2723485" y="5647335"/>
            <a:ext cx="4266373" cy="1847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A</a:t>
            </a:r>
            <a:r>
              <a:rPr lang="en-US" sz="2499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 concrete, timeline-based quarterly execution roadmap indicating clear priorities to maximize lead capture and ROAS.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11" t="0" r="-1393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971516" y="0"/>
            <a:ext cx="1538239" cy="4535488"/>
            <a:chOff x="0" y="0"/>
            <a:chExt cx="405133" cy="119453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05133" cy="1194532"/>
            </a:xfrm>
            <a:custGeom>
              <a:avLst/>
              <a:gdLst/>
              <a:ahLst/>
              <a:cxnLst/>
              <a:rect r="r" b="b" t="t" l="l"/>
              <a:pathLst>
                <a:path h="1194532" w="405133">
                  <a:moveTo>
                    <a:pt x="0" y="0"/>
                  </a:moveTo>
                  <a:lnTo>
                    <a:pt x="405133" y="0"/>
                  </a:lnTo>
                  <a:lnTo>
                    <a:pt x="405133" y="1194532"/>
                  </a:lnTo>
                  <a:lnTo>
                    <a:pt x="0" y="1194532"/>
                  </a:lnTo>
                  <a:close/>
                </a:path>
              </a:pathLst>
            </a:custGeom>
            <a:gradFill rotWithShape="true">
              <a:gsLst>
                <a:gs pos="0">
                  <a:srgbClr val="CB1422">
                    <a:alpha val="100000"/>
                  </a:srgbClr>
                </a:gs>
                <a:gs pos="100000">
                  <a:srgbClr val="CB1422">
                    <a:alpha val="0"/>
                  </a:srgbClr>
                </a:gs>
              </a:gsLst>
              <a:lin ang="540000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05133" cy="12326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0" y="8612990"/>
            <a:ext cx="6177981" cy="1062020"/>
            <a:chOff x="0" y="0"/>
            <a:chExt cx="1627123" cy="27970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27123" cy="279709"/>
            </a:xfrm>
            <a:custGeom>
              <a:avLst/>
              <a:gdLst/>
              <a:ahLst/>
              <a:cxnLst/>
              <a:rect r="r" b="b" t="t" l="l"/>
              <a:pathLst>
                <a:path h="279709" w="1627123">
                  <a:moveTo>
                    <a:pt x="0" y="0"/>
                  </a:moveTo>
                  <a:lnTo>
                    <a:pt x="1627123" y="0"/>
                  </a:lnTo>
                  <a:lnTo>
                    <a:pt x="1627123" y="279709"/>
                  </a:lnTo>
                  <a:lnTo>
                    <a:pt x="0" y="279709"/>
                  </a:lnTo>
                  <a:close/>
                </a:path>
              </a:pathLst>
            </a:custGeom>
            <a:gradFill rotWithShape="true">
              <a:gsLst>
                <a:gs pos="0">
                  <a:srgbClr val="CB1422">
                    <a:alpha val="100000"/>
                  </a:srgbClr>
                </a:gs>
                <a:gs pos="100000">
                  <a:srgbClr val="CB1422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627123" cy="3178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931765" y="-395977"/>
            <a:ext cx="4777331" cy="1727470"/>
            <a:chOff x="0" y="0"/>
            <a:chExt cx="6369774" cy="2303293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6369774" cy="2303293"/>
              <a:chOff x="0" y="0"/>
              <a:chExt cx="1185109" cy="428532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185109" cy="428532"/>
              </a:xfrm>
              <a:custGeom>
                <a:avLst/>
                <a:gdLst/>
                <a:ahLst/>
                <a:cxnLst/>
                <a:rect r="r" b="b" t="t" l="l"/>
                <a:pathLst>
                  <a:path h="428532" w="1185109">
                    <a:moveTo>
                      <a:pt x="59000" y="0"/>
                    </a:moveTo>
                    <a:lnTo>
                      <a:pt x="1126109" y="0"/>
                    </a:lnTo>
                    <a:cubicBezTo>
                      <a:pt x="1141757" y="0"/>
                      <a:pt x="1156764" y="6216"/>
                      <a:pt x="1167829" y="17281"/>
                    </a:cubicBezTo>
                    <a:cubicBezTo>
                      <a:pt x="1178893" y="28345"/>
                      <a:pt x="1185109" y="43352"/>
                      <a:pt x="1185109" y="59000"/>
                    </a:cubicBezTo>
                    <a:lnTo>
                      <a:pt x="1185109" y="369532"/>
                    </a:lnTo>
                    <a:cubicBezTo>
                      <a:pt x="1185109" y="385180"/>
                      <a:pt x="1178893" y="400187"/>
                      <a:pt x="1167829" y="411252"/>
                    </a:cubicBezTo>
                    <a:cubicBezTo>
                      <a:pt x="1156764" y="422316"/>
                      <a:pt x="1141757" y="428532"/>
                      <a:pt x="1126109" y="428532"/>
                    </a:cubicBezTo>
                    <a:lnTo>
                      <a:pt x="59000" y="428532"/>
                    </a:lnTo>
                    <a:cubicBezTo>
                      <a:pt x="43352" y="428532"/>
                      <a:pt x="28345" y="422316"/>
                      <a:pt x="17281" y="411252"/>
                    </a:cubicBezTo>
                    <a:cubicBezTo>
                      <a:pt x="6216" y="400187"/>
                      <a:pt x="0" y="385180"/>
                      <a:pt x="0" y="369532"/>
                    </a:cubicBezTo>
                    <a:lnTo>
                      <a:pt x="0" y="59000"/>
                    </a:lnTo>
                    <a:cubicBezTo>
                      <a:pt x="0" y="43352"/>
                      <a:pt x="6216" y="28345"/>
                      <a:pt x="17281" y="17281"/>
                    </a:cubicBezTo>
                    <a:cubicBezTo>
                      <a:pt x="28345" y="6216"/>
                      <a:pt x="43352" y="0"/>
                      <a:pt x="59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9525"/>
                <a:ext cx="1185109" cy="419007"/>
              </a:xfrm>
              <a:prstGeom prst="rect">
                <a:avLst/>
              </a:prstGeom>
            </p:spPr>
            <p:txBody>
              <a:bodyPr anchor="ctr" rtlCol="false" tIns="50368" lIns="50368" bIns="50368" rIns="50368"/>
              <a:lstStyle/>
              <a:p>
                <a:pPr algn="ctr">
                  <a:lnSpc>
                    <a:spcPts val="2625"/>
                  </a:lnSpc>
                </a:pPr>
              </a:p>
            </p:txBody>
          </p:sp>
        </p:grpSp>
        <p:sp>
          <p:nvSpPr>
            <p:cNvPr name="TextBox 13" id="13"/>
            <p:cNvSpPr txBox="true"/>
            <p:nvPr/>
          </p:nvSpPr>
          <p:spPr>
            <a:xfrm rot="0">
              <a:off x="1743185" y="963545"/>
              <a:ext cx="4360464" cy="10787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42"/>
                </a:lnSpc>
              </a:pPr>
              <a:r>
                <a:rPr lang="en-US" sz="5122" spc="133">
                  <a:solidFill>
                    <a:srgbClr val="2A3560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HEMANT</a:t>
              </a:r>
            </a:p>
            <a:p>
              <a:pPr algn="ctr">
                <a:lnSpc>
                  <a:spcPts val="1969"/>
                </a:lnSpc>
              </a:pPr>
              <a:r>
                <a:rPr lang="en-US" b="true" sz="2625" spc="291">
                  <a:solidFill>
                    <a:srgbClr val="CB001C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KUMAR SHARMA</a:t>
              </a:r>
            </a:p>
          </p:txBody>
        </p:sp>
        <p:sp>
          <p:nvSpPr>
            <p:cNvPr name="Freeform 14" id="14"/>
            <p:cNvSpPr/>
            <p:nvPr/>
          </p:nvSpPr>
          <p:spPr>
            <a:xfrm flipH="false" flipV="false" rot="0">
              <a:off x="266125" y="687189"/>
              <a:ext cx="1516562" cy="1431456"/>
            </a:xfrm>
            <a:custGeom>
              <a:avLst/>
              <a:gdLst/>
              <a:ahLst/>
              <a:cxnLst/>
              <a:rect r="r" b="b" t="t" l="l"/>
              <a:pathLst>
                <a:path h="1431456" w="1516562">
                  <a:moveTo>
                    <a:pt x="0" y="0"/>
                  </a:moveTo>
                  <a:lnTo>
                    <a:pt x="1516562" y="0"/>
                  </a:lnTo>
                  <a:lnTo>
                    <a:pt x="1516562" y="1431456"/>
                  </a:lnTo>
                  <a:lnTo>
                    <a:pt x="0" y="14314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265451" b="0"/>
              </a:stretch>
            </a:blipFill>
          </p:spPr>
        </p:sp>
        <p:grpSp>
          <p:nvGrpSpPr>
            <p:cNvPr name="Group 15" id="15"/>
            <p:cNvGrpSpPr>
              <a:grpSpLocks noChangeAspect="true"/>
            </p:cNvGrpSpPr>
            <p:nvPr/>
          </p:nvGrpSpPr>
          <p:grpSpPr>
            <a:xfrm rot="0">
              <a:off x="361723" y="740234"/>
              <a:ext cx="1325366" cy="1325366"/>
              <a:chOff x="0" y="0"/>
              <a:chExt cx="6350000" cy="6350000"/>
            </a:xfrm>
          </p:grpSpPr>
          <p:sp>
            <p:nvSpPr>
              <p:cNvPr name="Freeform 16" id="16"/>
              <p:cNvSpPr/>
              <p:nvPr/>
            </p:nvSpPr>
            <p:spPr>
              <a:xfrm flipH="true" flipV="false" rot="0">
                <a:off x="655320" y="655320"/>
                <a:ext cx="5039360" cy="5039360"/>
              </a:xfrm>
              <a:custGeom>
                <a:avLst/>
                <a:gdLst/>
                <a:ahLst/>
                <a:cxnLst/>
                <a:rect r="r" b="b" t="t" l="l"/>
                <a:pathLst>
                  <a:path h="5039360" w="5039360">
                    <a:moveTo>
                      <a:pt x="2519680" y="0"/>
                    </a:moveTo>
                    <a:cubicBezTo>
                      <a:pt x="3911600" y="0"/>
                      <a:pt x="5039360" y="1127760"/>
                      <a:pt x="5039360" y="2519680"/>
                    </a:cubicBezTo>
                    <a:cubicBezTo>
                      <a:pt x="5039360" y="3911600"/>
                      <a:pt x="3911600" y="5039360"/>
                      <a:pt x="2519680" y="5039360"/>
                    </a:cubicBezTo>
                    <a:cubicBezTo>
                      <a:pt x="1127760" y="5039360"/>
                      <a:pt x="0" y="3911600"/>
                      <a:pt x="0" y="2519680"/>
                    </a:cubicBezTo>
                    <a:cubicBezTo>
                      <a:pt x="0" y="1127760"/>
                      <a:pt x="1127760" y="0"/>
                      <a:pt x="251968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24415" t="-12931" r="-1206" b="-75503"/>
                </a:stretch>
              </a:blipFill>
            </p:spPr>
          </p:sp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3670" y="0"/>
                      <a:pt x="0" y="1424940"/>
                      <a:pt x="0" y="3175000"/>
                    </a:cubicBezTo>
                    <a:cubicBezTo>
                      <a:pt x="0" y="4925060"/>
                      <a:pt x="1423670" y="6350000"/>
                      <a:pt x="3175000" y="6350000"/>
                    </a:cubicBezTo>
                    <a:cubicBezTo>
                      <a:pt x="4925060" y="6350000"/>
                      <a:pt x="6350000" y="4926330"/>
                      <a:pt x="6350000" y="3175000"/>
                    </a:cubicBezTo>
                    <a:cubicBezTo>
                      <a:pt x="6350000" y="1424940"/>
                      <a:pt x="4926330" y="0"/>
                      <a:pt x="3175000" y="0"/>
                    </a:cubicBezTo>
                    <a:close/>
                    <a:moveTo>
                      <a:pt x="3175000" y="5833110"/>
                    </a:moveTo>
                    <a:cubicBezTo>
                      <a:pt x="1709420" y="5833110"/>
                      <a:pt x="516890" y="4640580"/>
                      <a:pt x="516890" y="3175000"/>
                    </a:cubicBezTo>
                    <a:cubicBezTo>
                      <a:pt x="516890" y="1709420"/>
                      <a:pt x="1709420" y="516890"/>
                      <a:pt x="3175000" y="516890"/>
                    </a:cubicBezTo>
                    <a:cubicBezTo>
                      <a:pt x="4640580" y="516890"/>
                      <a:pt x="5833110" y="1709420"/>
                      <a:pt x="5833110" y="3175000"/>
                    </a:cubicBezTo>
                    <a:cubicBezTo>
                      <a:pt x="5833110" y="4640580"/>
                      <a:pt x="4640580" y="5833110"/>
                      <a:pt x="3175000" y="583311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name="Group 18" id="18"/>
          <p:cNvGrpSpPr/>
          <p:nvPr/>
        </p:nvGrpSpPr>
        <p:grpSpPr>
          <a:xfrm rot="0">
            <a:off x="1892077" y="3240988"/>
            <a:ext cx="4817019" cy="4817019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25622" t="0" r="-24471" b="0"/>
              </a:stretch>
            </a:blip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745219" y="1602582"/>
            <a:ext cx="9113764" cy="67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4499" b="true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Why</a:t>
            </a:r>
            <a:r>
              <a:rPr lang="en-US" sz="4499" b="true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4499" b="true">
                <a:solidFill>
                  <a:srgbClr val="FFDE59"/>
                </a:solidFill>
                <a:latin typeface="Inter Bold"/>
                <a:ea typeface="Inter Bold"/>
                <a:cs typeface="Inter Bold"/>
                <a:sym typeface="Inter Bold"/>
              </a:rPr>
              <a:t>Option 3 </a:t>
            </a:r>
            <a:r>
              <a:rPr lang="en-US" sz="4499" b="true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is Recommended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144000" y="3574088"/>
            <a:ext cx="6827516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b="true" sz="3000">
                <a:solidFill>
                  <a:srgbClr val="FFFFFF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Th</a:t>
            </a:r>
            <a:r>
              <a:rPr lang="en-US" b="true" sz="3000">
                <a:solidFill>
                  <a:srgbClr val="FFFFFF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e Perfect Blend of Value &amp; Depth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144000" y="4629192"/>
            <a:ext cx="7203760" cy="1476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spc="62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Option 3</a:t>
            </a:r>
            <a:r>
              <a:rPr lang="en-US" sz="2499" spc="62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 provides business owners, founders, and consultants with an executive-level strategic blueprint without requiring long-term agency commitments.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144000" y="6340644"/>
            <a:ext cx="7203760" cy="1476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spc="62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By diagnosing</a:t>
            </a:r>
            <a:r>
              <a:rPr lang="en-US" sz="2499" spc="62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 conversion blocks and auditing competitors prior to campaign launches, it consistently protects budgets and prevents expensive marketing errors from occurring.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11" t="0" r="-1393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971516" y="0"/>
            <a:ext cx="1538239" cy="4535488"/>
            <a:chOff x="0" y="0"/>
            <a:chExt cx="405133" cy="119453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05133" cy="1194532"/>
            </a:xfrm>
            <a:custGeom>
              <a:avLst/>
              <a:gdLst/>
              <a:ahLst/>
              <a:cxnLst/>
              <a:rect r="r" b="b" t="t" l="l"/>
              <a:pathLst>
                <a:path h="1194532" w="405133">
                  <a:moveTo>
                    <a:pt x="0" y="0"/>
                  </a:moveTo>
                  <a:lnTo>
                    <a:pt x="405133" y="0"/>
                  </a:lnTo>
                  <a:lnTo>
                    <a:pt x="405133" y="1194532"/>
                  </a:lnTo>
                  <a:lnTo>
                    <a:pt x="0" y="1194532"/>
                  </a:lnTo>
                  <a:close/>
                </a:path>
              </a:pathLst>
            </a:custGeom>
            <a:gradFill rotWithShape="true">
              <a:gsLst>
                <a:gs pos="0">
                  <a:srgbClr val="CB1422">
                    <a:alpha val="100000"/>
                  </a:srgbClr>
                </a:gs>
                <a:gs pos="100000">
                  <a:srgbClr val="CB1422">
                    <a:alpha val="0"/>
                  </a:srgbClr>
                </a:gs>
              </a:gsLst>
              <a:lin ang="540000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05133" cy="12326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0" y="8612990"/>
            <a:ext cx="6177981" cy="1062020"/>
            <a:chOff x="0" y="0"/>
            <a:chExt cx="1627123" cy="27970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27123" cy="279709"/>
            </a:xfrm>
            <a:custGeom>
              <a:avLst/>
              <a:gdLst/>
              <a:ahLst/>
              <a:cxnLst/>
              <a:rect r="r" b="b" t="t" l="l"/>
              <a:pathLst>
                <a:path h="279709" w="1627123">
                  <a:moveTo>
                    <a:pt x="0" y="0"/>
                  </a:moveTo>
                  <a:lnTo>
                    <a:pt x="1627123" y="0"/>
                  </a:lnTo>
                  <a:lnTo>
                    <a:pt x="1627123" y="279709"/>
                  </a:lnTo>
                  <a:lnTo>
                    <a:pt x="0" y="279709"/>
                  </a:lnTo>
                  <a:close/>
                </a:path>
              </a:pathLst>
            </a:custGeom>
            <a:gradFill rotWithShape="true">
              <a:gsLst>
                <a:gs pos="0">
                  <a:srgbClr val="CB1422">
                    <a:alpha val="100000"/>
                  </a:srgbClr>
                </a:gs>
                <a:gs pos="100000">
                  <a:srgbClr val="CB1422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627123" cy="3178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5189565" y="1497807"/>
            <a:ext cx="7908871" cy="100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b="true" sz="5999">
                <a:solidFill>
                  <a:srgbClr val="FFFFFF"/>
                </a:solidFill>
                <a:latin typeface="Inter Ultra-Bold"/>
                <a:ea typeface="Inter Ultra-Bold"/>
                <a:cs typeface="Inter Ultra-Bold"/>
                <a:sym typeface="Inter Ultra-Bold"/>
              </a:rPr>
              <a:t>From </a:t>
            </a:r>
            <a:r>
              <a:rPr lang="en-US" b="true" sz="5999">
                <a:solidFill>
                  <a:srgbClr val="FFDE59"/>
                </a:solidFill>
                <a:latin typeface="Inter Ultra-Bold"/>
                <a:ea typeface="Inter Ultra-Bold"/>
                <a:cs typeface="Inter Ultra-Bold"/>
                <a:sym typeface="Inter Ultra-Bold"/>
              </a:rPr>
              <a:t>Ideas </a:t>
            </a:r>
            <a:r>
              <a:rPr lang="en-US" b="true" sz="5999">
                <a:solidFill>
                  <a:srgbClr val="FFFFFF"/>
                </a:solidFill>
                <a:latin typeface="Inter Ultra-Bold"/>
                <a:ea typeface="Inter Ultra-Bold"/>
                <a:cs typeface="Inter Ultra-Bold"/>
                <a:sym typeface="Inter Ultra-Bold"/>
              </a:rPr>
              <a:t>to </a:t>
            </a:r>
            <a:r>
              <a:rPr lang="en-US" b="true" sz="5999">
                <a:solidFill>
                  <a:srgbClr val="FFDE59"/>
                </a:solidFill>
                <a:latin typeface="Inter Ultra-Bold"/>
                <a:ea typeface="Inter Ultra-Bold"/>
                <a:cs typeface="Inter Ultra-Bold"/>
                <a:sym typeface="Inter Ultra-Bold"/>
              </a:rPr>
              <a:t>Action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119702" y="2450308"/>
            <a:ext cx="14048595" cy="501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9"/>
              </a:lnSpc>
            </a:pPr>
            <a:r>
              <a:rPr lang="en-US" sz="34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Choose the consultation model th</a:t>
            </a:r>
            <a:r>
              <a:rPr lang="en-US" sz="34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at matches your immediate goal.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6359512" y="4785966"/>
            <a:ext cx="5568975" cy="3272041"/>
            <a:chOff x="0" y="0"/>
            <a:chExt cx="1466726" cy="86177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466726" cy="861772"/>
            </a:xfrm>
            <a:custGeom>
              <a:avLst/>
              <a:gdLst/>
              <a:ahLst/>
              <a:cxnLst/>
              <a:rect r="r" b="b" t="t" l="l"/>
              <a:pathLst>
                <a:path h="861772" w="1466726">
                  <a:moveTo>
                    <a:pt x="55608" y="0"/>
                  </a:moveTo>
                  <a:lnTo>
                    <a:pt x="1411119" y="0"/>
                  </a:lnTo>
                  <a:cubicBezTo>
                    <a:pt x="1425866" y="0"/>
                    <a:pt x="1440010" y="5859"/>
                    <a:pt x="1450439" y="16287"/>
                  </a:cubicBezTo>
                  <a:cubicBezTo>
                    <a:pt x="1460867" y="26715"/>
                    <a:pt x="1466726" y="40859"/>
                    <a:pt x="1466726" y="55608"/>
                  </a:cubicBezTo>
                  <a:lnTo>
                    <a:pt x="1466726" y="806165"/>
                  </a:lnTo>
                  <a:cubicBezTo>
                    <a:pt x="1466726" y="836876"/>
                    <a:pt x="1441830" y="861772"/>
                    <a:pt x="1411119" y="861772"/>
                  </a:cubicBezTo>
                  <a:lnTo>
                    <a:pt x="55608" y="861772"/>
                  </a:lnTo>
                  <a:cubicBezTo>
                    <a:pt x="40859" y="861772"/>
                    <a:pt x="26715" y="855913"/>
                    <a:pt x="16287" y="845485"/>
                  </a:cubicBezTo>
                  <a:cubicBezTo>
                    <a:pt x="5859" y="835057"/>
                    <a:pt x="0" y="820913"/>
                    <a:pt x="0" y="806165"/>
                  </a:cubicBezTo>
                  <a:lnTo>
                    <a:pt x="0" y="55608"/>
                  </a:lnTo>
                  <a:cubicBezTo>
                    <a:pt x="0" y="24896"/>
                    <a:pt x="24896" y="0"/>
                    <a:pt x="5560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2B345D">
                    <a:alpha val="50000"/>
                  </a:srgbClr>
                </a:gs>
                <a:gs pos="100000">
                  <a:srgbClr val="CB1422">
                    <a:alpha val="50000"/>
                  </a:srgbClr>
                </a:gs>
              </a:gsLst>
              <a:lin ang="2700000"/>
            </a:gradFill>
            <a:ln w="38100" cap="rnd">
              <a:solidFill>
                <a:srgbClr val="FFFFFF">
                  <a:alpha val="49804"/>
                </a:srgbClr>
              </a:solidFill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466726" cy="8998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2072184" y="4785966"/>
            <a:ext cx="5568975" cy="3272041"/>
            <a:chOff x="0" y="0"/>
            <a:chExt cx="1466726" cy="86177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466726" cy="861772"/>
            </a:xfrm>
            <a:custGeom>
              <a:avLst/>
              <a:gdLst/>
              <a:ahLst/>
              <a:cxnLst/>
              <a:rect r="r" b="b" t="t" l="l"/>
              <a:pathLst>
                <a:path h="861772" w="1466726">
                  <a:moveTo>
                    <a:pt x="55608" y="0"/>
                  </a:moveTo>
                  <a:lnTo>
                    <a:pt x="1411119" y="0"/>
                  </a:lnTo>
                  <a:cubicBezTo>
                    <a:pt x="1425866" y="0"/>
                    <a:pt x="1440010" y="5859"/>
                    <a:pt x="1450439" y="16287"/>
                  </a:cubicBezTo>
                  <a:cubicBezTo>
                    <a:pt x="1460867" y="26715"/>
                    <a:pt x="1466726" y="40859"/>
                    <a:pt x="1466726" y="55608"/>
                  </a:cubicBezTo>
                  <a:lnTo>
                    <a:pt x="1466726" y="806165"/>
                  </a:lnTo>
                  <a:cubicBezTo>
                    <a:pt x="1466726" y="836876"/>
                    <a:pt x="1441830" y="861772"/>
                    <a:pt x="1411119" y="861772"/>
                  </a:cubicBezTo>
                  <a:lnTo>
                    <a:pt x="55608" y="861772"/>
                  </a:lnTo>
                  <a:cubicBezTo>
                    <a:pt x="40859" y="861772"/>
                    <a:pt x="26715" y="855913"/>
                    <a:pt x="16287" y="845485"/>
                  </a:cubicBezTo>
                  <a:cubicBezTo>
                    <a:pt x="5859" y="835057"/>
                    <a:pt x="0" y="820913"/>
                    <a:pt x="0" y="806165"/>
                  </a:cubicBezTo>
                  <a:lnTo>
                    <a:pt x="0" y="55608"/>
                  </a:lnTo>
                  <a:cubicBezTo>
                    <a:pt x="0" y="24896"/>
                    <a:pt x="24896" y="0"/>
                    <a:pt x="5560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2B345D">
                    <a:alpha val="50000"/>
                  </a:srgbClr>
                </a:gs>
                <a:gs pos="100000">
                  <a:srgbClr val="CB1422">
                    <a:alpha val="50000"/>
                  </a:srgbClr>
                </a:gs>
              </a:gsLst>
              <a:lin ang="2700000"/>
            </a:gradFill>
            <a:ln w="38100" cap="rnd">
              <a:solidFill>
                <a:srgbClr val="FFFFFF">
                  <a:alpha val="49804"/>
                </a:srgbClr>
              </a:solidFill>
              <a:prstDash val="solid"/>
              <a:round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466726" cy="8998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646841" y="4785966"/>
            <a:ext cx="5568975" cy="3272041"/>
            <a:chOff x="0" y="0"/>
            <a:chExt cx="1466726" cy="861772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466726" cy="861772"/>
            </a:xfrm>
            <a:custGeom>
              <a:avLst/>
              <a:gdLst/>
              <a:ahLst/>
              <a:cxnLst/>
              <a:rect r="r" b="b" t="t" l="l"/>
              <a:pathLst>
                <a:path h="861772" w="1466726">
                  <a:moveTo>
                    <a:pt x="55608" y="0"/>
                  </a:moveTo>
                  <a:lnTo>
                    <a:pt x="1411119" y="0"/>
                  </a:lnTo>
                  <a:cubicBezTo>
                    <a:pt x="1425866" y="0"/>
                    <a:pt x="1440010" y="5859"/>
                    <a:pt x="1450439" y="16287"/>
                  </a:cubicBezTo>
                  <a:cubicBezTo>
                    <a:pt x="1460867" y="26715"/>
                    <a:pt x="1466726" y="40859"/>
                    <a:pt x="1466726" y="55608"/>
                  </a:cubicBezTo>
                  <a:lnTo>
                    <a:pt x="1466726" y="806165"/>
                  </a:lnTo>
                  <a:cubicBezTo>
                    <a:pt x="1466726" y="836876"/>
                    <a:pt x="1441830" y="861772"/>
                    <a:pt x="1411119" y="861772"/>
                  </a:cubicBezTo>
                  <a:lnTo>
                    <a:pt x="55608" y="861772"/>
                  </a:lnTo>
                  <a:cubicBezTo>
                    <a:pt x="40859" y="861772"/>
                    <a:pt x="26715" y="855913"/>
                    <a:pt x="16287" y="845485"/>
                  </a:cubicBezTo>
                  <a:cubicBezTo>
                    <a:pt x="5859" y="835057"/>
                    <a:pt x="0" y="820913"/>
                    <a:pt x="0" y="806165"/>
                  </a:cubicBezTo>
                  <a:lnTo>
                    <a:pt x="0" y="55608"/>
                  </a:lnTo>
                  <a:cubicBezTo>
                    <a:pt x="0" y="24896"/>
                    <a:pt x="24896" y="0"/>
                    <a:pt x="5560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2B345D">
                    <a:alpha val="50000"/>
                  </a:srgbClr>
                </a:gs>
                <a:gs pos="100000">
                  <a:srgbClr val="CB1422">
                    <a:alpha val="50000"/>
                  </a:srgbClr>
                </a:gs>
              </a:gsLst>
              <a:lin ang="2700000"/>
            </a:gradFill>
            <a:ln w="38100" cap="rnd">
              <a:solidFill>
                <a:srgbClr val="FFFFFF">
                  <a:alpha val="49804"/>
                </a:srgbClr>
              </a:solidFill>
              <a:prstDash val="solid"/>
              <a:round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1466726" cy="8998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3231794" y="5199021"/>
            <a:ext cx="399069" cy="608106"/>
          </a:xfrm>
          <a:custGeom>
            <a:avLst/>
            <a:gdLst/>
            <a:ahLst/>
            <a:cxnLst/>
            <a:rect r="r" b="b" t="t" l="l"/>
            <a:pathLst>
              <a:path h="608106" w="399069">
                <a:moveTo>
                  <a:pt x="0" y="0"/>
                </a:moveTo>
                <a:lnTo>
                  <a:pt x="399069" y="0"/>
                </a:lnTo>
                <a:lnTo>
                  <a:pt x="399069" y="608106"/>
                </a:lnTo>
                <a:lnTo>
                  <a:pt x="0" y="6081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8879854" y="5199021"/>
            <a:ext cx="528292" cy="608106"/>
          </a:xfrm>
          <a:custGeom>
            <a:avLst/>
            <a:gdLst/>
            <a:ahLst/>
            <a:cxnLst/>
            <a:rect r="r" b="b" t="t" l="l"/>
            <a:pathLst>
              <a:path h="608106" w="528292">
                <a:moveTo>
                  <a:pt x="0" y="0"/>
                </a:moveTo>
                <a:lnTo>
                  <a:pt x="528292" y="0"/>
                </a:lnTo>
                <a:lnTo>
                  <a:pt x="528292" y="608106"/>
                </a:lnTo>
                <a:lnTo>
                  <a:pt x="0" y="6081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4547989" y="5199021"/>
            <a:ext cx="617366" cy="608106"/>
          </a:xfrm>
          <a:custGeom>
            <a:avLst/>
            <a:gdLst/>
            <a:ahLst/>
            <a:cxnLst/>
            <a:rect r="r" b="b" t="t" l="l"/>
            <a:pathLst>
              <a:path h="608106" w="617366">
                <a:moveTo>
                  <a:pt x="0" y="0"/>
                </a:moveTo>
                <a:lnTo>
                  <a:pt x="617366" y="0"/>
                </a:lnTo>
                <a:lnTo>
                  <a:pt x="617366" y="608106"/>
                </a:lnTo>
                <a:lnTo>
                  <a:pt x="0" y="6081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1511239" y="6151180"/>
            <a:ext cx="3840179" cy="1493931"/>
            <a:chOff x="0" y="0"/>
            <a:chExt cx="5120238" cy="1991908"/>
          </a:xfrm>
        </p:grpSpPr>
        <p:sp>
          <p:nvSpPr>
            <p:cNvPr name="TextBox 24" id="24"/>
            <p:cNvSpPr txBox="true"/>
            <p:nvPr/>
          </p:nvSpPr>
          <p:spPr>
            <a:xfrm rot="0">
              <a:off x="0" y="-57150"/>
              <a:ext cx="4828253" cy="666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b="true" sz="3000">
                  <a:solidFill>
                    <a:srgbClr val="FFFFFF"/>
                  </a:solidFill>
                  <a:latin typeface="Inter Semi-Bold"/>
                  <a:ea typeface="Inter Semi-Bold"/>
                  <a:cs typeface="Inter Semi-Bold"/>
                  <a:sym typeface="Inter Semi-Bold"/>
                </a:rPr>
                <a:t>Del</a:t>
              </a:r>
              <a:r>
                <a:rPr lang="en-US" b="true" sz="3000">
                  <a:solidFill>
                    <a:srgbClr val="FFFFFF"/>
                  </a:solidFill>
                  <a:latin typeface="Inter Semi-Bold"/>
                  <a:ea typeface="Inter Semi-Bold"/>
                  <a:cs typeface="Inter Semi-Bold"/>
                  <a:sym typeface="Inter Semi-Bold"/>
                </a:rPr>
                <a:t>hi NCR Location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0" y="1010833"/>
              <a:ext cx="5120238" cy="981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99"/>
                </a:lnSpc>
              </a:pPr>
              <a:r>
                <a:rPr lang="en-US" sz="2499">
                  <a:solidFill>
                    <a:srgbClr val="FFFFFF"/>
                  </a:solidFill>
                  <a:latin typeface="Inter Light"/>
                  <a:ea typeface="Inter Light"/>
                  <a:cs typeface="Inter Light"/>
                  <a:sym typeface="Inter Light"/>
                </a:rPr>
                <a:t>Northex Mall, Sector 9, Rohini, New Delhi 110085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7380688" y="6151180"/>
            <a:ext cx="3526624" cy="1122456"/>
            <a:chOff x="0" y="0"/>
            <a:chExt cx="4702165" cy="1496608"/>
          </a:xfrm>
        </p:grpSpPr>
        <p:sp>
          <p:nvSpPr>
            <p:cNvPr name="TextBox 27" id="27"/>
            <p:cNvSpPr txBox="true"/>
            <p:nvPr/>
          </p:nvSpPr>
          <p:spPr>
            <a:xfrm rot="0">
              <a:off x="0" y="-57150"/>
              <a:ext cx="4702165" cy="666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b="true" sz="3000">
                  <a:solidFill>
                    <a:srgbClr val="FFFFFF"/>
                  </a:solidFill>
                  <a:latin typeface="Inter Semi-Bold"/>
                  <a:ea typeface="Inter Semi-Bold"/>
                  <a:cs typeface="Inter Semi-Bold"/>
                  <a:sym typeface="Inter Semi-Bold"/>
                </a:rPr>
                <a:t>Strat</a:t>
              </a:r>
              <a:r>
                <a:rPr lang="en-US" b="true" sz="3000">
                  <a:solidFill>
                    <a:srgbClr val="FFFFFF"/>
                  </a:solidFill>
                  <a:latin typeface="Inter Semi-Bold"/>
                  <a:ea typeface="Inter Semi-Bold"/>
                  <a:cs typeface="Inter Semi-Bold"/>
                  <a:sym typeface="Inter Semi-Bold"/>
                </a:rPr>
                <a:t>egic Support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0" y="1010833"/>
              <a:ext cx="4398159" cy="4857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99"/>
                </a:lnSpc>
              </a:pPr>
              <a:r>
                <a:rPr lang="en-US" sz="2499" spc="107">
                  <a:solidFill>
                    <a:srgbClr val="FFFFFF"/>
                  </a:solidFill>
                  <a:latin typeface="Inter Light"/>
                  <a:ea typeface="Inter Light"/>
                  <a:cs typeface="Inter Light"/>
                  <a:sym typeface="Inter Light"/>
                </a:rPr>
                <a:t>h</a:t>
              </a:r>
              <a:r>
                <a:rPr lang="en-US" sz="2499" spc="107">
                  <a:solidFill>
                    <a:srgbClr val="FFFFFF"/>
                  </a:solidFill>
                  <a:latin typeface="Inter Light"/>
                  <a:ea typeface="Inter Light"/>
                  <a:cs typeface="Inter Light"/>
                  <a:sym typeface="Inter Light"/>
                </a:rPr>
                <a:t>ello@hemant.co.in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3057597" y="6151180"/>
            <a:ext cx="3598150" cy="1493931"/>
            <a:chOff x="0" y="0"/>
            <a:chExt cx="4797533" cy="1991908"/>
          </a:xfrm>
        </p:grpSpPr>
        <p:sp>
          <p:nvSpPr>
            <p:cNvPr name="TextBox 30" id="30"/>
            <p:cNvSpPr txBox="true"/>
            <p:nvPr/>
          </p:nvSpPr>
          <p:spPr>
            <a:xfrm rot="0">
              <a:off x="0" y="-57150"/>
              <a:ext cx="4797533" cy="666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b="true" sz="3000">
                  <a:solidFill>
                    <a:srgbClr val="FFFFFF"/>
                  </a:solidFill>
                  <a:latin typeface="Inter Semi-Bold"/>
                  <a:ea typeface="Inter Semi-Bold"/>
                  <a:cs typeface="Inter Semi-Bold"/>
                  <a:sym typeface="Inter Semi-Bold"/>
                </a:rPr>
                <a:t>Dire</a:t>
              </a:r>
              <a:r>
                <a:rPr lang="en-US" b="true" sz="3000">
                  <a:solidFill>
                    <a:srgbClr val="FFFFFF"/>
                  </a:solidFill>
                  <a:latin typeface="Inter Semi-Bold"/>
                  <a:ea typeface="Inter Semi-Bold"/>
                  <a:cs typeface="Inter Semi-Bold"/>
                  <a:sym typeface="Inter Semi-Bold"/>
                </a:rPr>
                <a:t>ct Connections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0" y="1010833"/>
              <a:ext cx="3934095" cy="981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99"/>
                </a:lnSpc>
              </a:pPr>
              <a:r>
                <a:rPr lang="en-US" sz="2499">
                  <a:solidFill>
                    <a:srgbClr val="FFFFFF"/>
                  </a:solidFill>
                  <a:latin typeface="Inter Light"/>
                  <a:ea typeface="Inter Light"/>
                  <a:cs typeface="Inter Light"/>
                  <a:sym typeface="Inter Light"/>
                </a:rPr>
                <a:t>+91</a:t>
              </a:r>
              <a:r>
                <a:rPr lang="en-US" sz="2499">
                  <a:solidFill>
                    <a:srgbClr val="FFFFFF"/>
                  </a:solidFill>
                  <a:latin typeface="Inter Light"/>
                  <a:ea typeface="Inter Light"/>
                  <a:cs typeface="Inter Light"/>
                  <a:sym typeface="Inter Light"/>
                </a:rPr>
                <a:t> 98116 81687</a:t>
              </a:r>
            </a:p>
            <a:p>
              <a:pPr algn="l">
                <a:lnSpc>
                  <a:spcPts val="2999"/>
                </a:lnSpc>
              </a:pPr>
              <a:r>
                <a:rPr lang="en-US" sz="2499">
                  <a:solidFill>
                    <a:srgbClr val="FFFFFF"/>
                  </a:solidFill>
                  <a:latin typeface="Inter Light"/>
                  <a:ea typeface="Inter Light"/>
                  <a:cs typeface="Inter Light"/>
                  <a:sym typeface="Inter Light"/>
                </a:rPr>
                <a:t>www.hemant.co.in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931765" y="-395977"/>
            <a:ext cx="4777331" cy="1727470"/>
            <a:chOff x="0" y="0"/>
            <a:chExt cx="6369774" cy="2303293"/>
          </a:xfrm>
        </p:grpSpPr>
        <p:grpSp>
          <p:nvGrpSpPr>
            <p:cNvPr name="Group 33" id="33"/>
            <p:cNvGrpSpPr/>
            <p:nvPr/>
          </p:nvGrpSpPr>
          <p:grpSpPr>
            <a:xfrm rot="0">
              <a:off x="0" y="0"/>
              <a:ext cx="6369774" cy="2303293"/>
              <a:chOff x="0" y="0"/>
              <a:chExt cx="1185109" cy="428532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1185109" cy="428532"/>
              </a:xfrm>
              <a:custGeom>
                <a:avLst/>
                <a:gdLst/>
                <a:ahLst/>
                <a:cxnLst/>
                <a:rect r="r" b="b" t="t" l="l"/>
                <a:pathLst>
                  <a:path h="428532" w="1185109">
                    <a:moveTo>
                      <a:pt x="59000" y="0"/>
                    </a:moveTo>
                    <a:lnTo>
                      <a:pt x="1126109" y="0"/>
                    </a:lnTo>
                    <a:cubicBezTo>
                      <a:pt x="1141757" y="0"/>
                      <a:pt x="1156764" y="6216"/>
                      <a:pt x="1167829" y="17281"/>
                    </a:cubicBezTo>
                    <a:cubicBezTo>
                      <a:pt x="1178893" y="28345"/>
                      <a:pt x="1185109" y="43352"/>
                      <a:pt x="1185109" y="59000"/>
                    </a:cubicBezTo>
                    <a:lnTo>
                      <a:pt x="1185109" y="369532"/>
                    </a:lnTo>
                    <a:cubicBezTo>
                      <a:pt x="1185109" y="385180"/>
                      <a:pt x="1178893" y="400187"/>
                      <a:pt x="1167829" y="411252"/>
                    </a:cubicBezTo>
                    <a:cubicBezTo>
                      <a:pt x="1156764" y="422316"/>
                      <a:pt x="1141757" y="428532"/>
                      <a:pt x="1126109" y="428532"/>
                    </a:cubicBezTo>
                    <a:lnTo>
                      <a:pt x="59000" y="428532"/>
                    </a:lnTo>
                    <a:cubicBezTo>
                      <a:pt x="43352" y="428532"/>
                      <a:pt x="28345" y="422316"/>
                      <a:pt x="17281" y="411252"/>
                    </a:cubicBezTo>
                    <a:cubicBezTo>
                      <a:pt x="6216" y="400187"/>
                      <a:pt x="0" y="385180"/>
                      <a:pt x="0" y="369532"/>
                    </a:cubicBezTo>
                    <a:lnTo>
                      <a:pt x="0" y="59000"/>
                    </a:lnTo>
                    <a:cubicBezTo>
                      <a:pt x="0" y="43352"/>
                      <a:pt x="6216" y="28345"/>
                      <a:pt x="17281" y="17281"/>
                    </a:cubicBezTo>
                    <a:cubicBezTo>
                      <a:pt x="28345" y="6216"/>
                      <a:pt x="43352" y="0"/>
                      <a:pt x="59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0" y="9525"/>
                <a:ext cx="1185109" cy="419007"/>
              </a:xfrm>
              <a:prstGeom prst="rect">
                <a:avLst/>
              </a:prstGeom>
            </p:spPr>
            <p:txBody>
              <a:bodyPr anchor="ctr" rtlCol="false" tIns="50368" lIns="50368" bIns="50368" rIns="50368"/>
              <a:lstStyle/>
              <a:p>
                <a:pPr algn="ctr">
                  <a:lnSpc>
                    <a:spcPts val="2625"/>
                  </a:lnSpc>
                </a:pPr>
              </a:p>
            </p:txBody>
          </p:sp>
        </p:grpSp>
        <p:sp>
          <p:nvSpPr>
            <p:cNvPr name="TextBox 36" id="36"/>
            <p:cNvSpPr txBox="true"/>
            <p:nvPr/>
          </p:nvSpPr>
          <p:spPr>
            <a:xfrm rot="0">
              <a:off x="1743185" y="963545"/>
              <a:ext cx="4360464" cy="10787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42"/>
                </a:lnSpc>
              </a:pPr>
              <a:r>
                <a:rPr lang="en-US" sz="5122" spc="133">
                  <a:solidFill>
                    <a:srgbClr val="2A3560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HEMANT</a:t>
              </a:r>
            </a:p>
            <a:p>
              <a:pPr algn="ctr">
                <a:lnSpc>
                  <a:spcPts val="1969"/>
                </a:lnSpc>
              </a:pPr>
              <a:r>
                <a:rPr lang="en-US" b="true" sz="2625" spc="291">
                  <a:solidFill>
                    <a:srgbClr val="CB001C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KUMAR SHARMA</a:t>
              </a:r>
            </a:p>
          </p:txBody>
        </p:sp>
        <p:sp>
          <p:nvSpPr>
            <p:cNvPr name="Freeform 37" id="37"/>
            <p:cNvSpPr/>
            <p:nvPr/>
          </p:nvSpPr>
          <p:spPr>
            <a:xfrm flipH="false" flipV="false" rot="0">
              <a:off x="266125" y="687189"/>
              <a:ext cx="1516562" cy="1431456"/>
            </a:xfrm>
            <a:custGeom>
              <a:avLst/>
              <a:gdLst/>
              <a:ahLst/>
              <a:cxnLst/>
              <a:rect r="r" b="b" t="t" l="l"/>
              <a:pathLst>
                <a:path h="1431456" w="1516562">
                  <a:moveTo>
                    <a:pt x="0" y="0"/>
                  </a:moveTo>
                  <a:lnTo>
                    <a:pt x="1516562" y="0"/>
                  </a:lnTo>
                  <a:lnTo>
                    <a:pt x="1516562" y="1431456"/>
                  </a:lnTo>
                  <a:lnTo>
                    <a:pt x="0" y="14314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-265451" b="0"/>
              </a:stretch>
            </a:blipFill>
          </p:spPr>
        </p:sp>
        <p:grpSp>
          <p:nvGrpSpPr>
            <p:cNvPr name="Group 38" id="38"/>
            <p:cNvGrpSpPr>
              <a:grpSpLocks noChangeAspect="true"/>
            </p:cNvGrpSpPr>
            <p:nvPr/>
          </p:nvGrpSpPr>
          <p:grpSpPr>
            <a:xfrm rot="0">
              <a:off x="361723" y="740234"/>
              <a:ext cx="1325366" cy="1325366"/>
              <a:chOff x="0" y="0"/>
              <a:chExt cx="6350000" cy="6350000"/>
            </a:xfrm>
          </p:grpSpPr>
          <p:sp>
            <p:nvSpPr>
              <p:cNvPr name="Freeform 39" id="39"/>
              <p:cNvSpPr/>
              <p:nvPr/>
            </p:nvSpPr>
            <p:spPr>
              <a:xfrm flipH="true" flipV="false" rot="0">
                <a:off x="655320" y="655320"/>
                <a:ext cx="5039360" cy="5039360"/>
              </a:xfrm>
              <a:custGeom>
                <a:avLst/>
                <a:gdLst/>
                <a:ahLst/>
                <a:cxnLst/>
                <a:rect r="r" b="b" t="t" l="l"/>
                <a:pathLst>
                  <a:path h="5039360" w="5039360">
                    <a:moveTo>
                      <a:pt x="2519680" y="0"/>
                    </a:moveTo>
                    <a:cubicBezTo>
                      <a:pt x="3911600" y="0"/>
                      <a:pt x="5039360" y="1127760"/>
                      <a:pt x="5039360" y="2519680"/>
                    </a:cubicBezTo>
                    <a:cubicBezTo>
                      <a:pt x="5039360" y="3911600"/>
                      <a:pt x="3911600" y="5039360"/>
                      <a:pt x="2519680" y="5039360"/>
                    </a:cubicBezTo>
                    <a:cubicBezTo>
                      <a:pt x="1127760" y="5039360"/>
                      <a:pt x="0" y="3911600"/>
                      <a:pt x="0" y="2519680"/>
                    </a:cubicBezTo>
                    <a:cubicBezTo>
                      <a:pt x="0" y="1127760"/>
                      <a:pt x="1127760" y="0"/>
                      <a:pt x="2519680" y="0"/>
                    </a:cubicBezTo>
                    <a:close/>
                  </a:path>
                </a:pathLst>
              </a:custGeom>
              <a:blipFill>
                <a:blip r:embed="rId10"/>
                <a:stretch>
                  <a:fillRect l="-24415" t="-12931" r="-1206" b="-75503"/>
                </a:stretch>
              </a:blipFill>
            </p:spPr>
          </p:sp>
          <p:sp>
            <p:nvSpPr>
              <p:cNvPr name="Freeform 40" id="40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3670" y="0"/>
                      <a:pt x="0" y="1424940"/>
                      <a:pt x="0" y="3175000"/>
                    </a:cubicBezTo>
                    <a:cubicBezTo>
                      <a:pt x="0" y="4925060"/>
                      <a:pt x="1423670" y="6350000"/>
                      <a:pt x="3175000" y="6350000"/>
                    </a:cubicBezTo>
                    <a:cubicBezTo>
                      <a:pt x="4925060" y="6350000"/>
                      <a:pt x="6350000" y="4926330"/>
                      <a:pt x="6350000" y="3175000"/>
                    </a:cubicBezTo>
                    <a:cubicBezTo>
                      <a:pt x="6350000" y="1424940"/>
                      <a:pt x="4926330" y="0"/>
                      <a:pt x="3175000" y="0"/>
                    </a:cubicBezTo>
                    <a:close/>
                    <a:moveTo>
                      <a:pt x="3175000" y="5833110"/>
                    </a:moveTo>
                    <a:cubicBezTo>
                      <a:pt x="1709420" y="5833110"/>
                      <a:pt x="516890" y="4640580"/>
                      <a:pt x="516890" y="3175000"/>
                    </a:cubicBezTo>
                    <a:cubicBezTo>
                      <a:pt x="516890" y="1709420"/>
                      <a:pt x="1709420" y="516890"/>
                      <a:pt x="3175000" y="516890"/>
                    </a:cubicBezTo>
                    <a:cubicBezTo>
                      <a:pt x="4640580" y="516890"/>
                      <a:pt x="5833110" y="1709420"/>
                      <a:pt x="5833110" y="3175000"/>
                    </a:cubicBezTo>
                    <a:cubicBezTo>
                      <a:pt x="5833110" y="4640580"/>
                      <a:pt x="4640580" y="5833110"/>
                      <a:pt x="3175000" y="583311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name="TextBox 41" id="41"/>
          <p:cNvSpPr txBox="true"/>
          <p:nvPr/>
        </p:nvSpPr>
        <p:spPr>
          <a:xfrm rot="0">
            <a:off x="4961550" y="3248250"/>
            <a:ext cx="8364899" cy="13369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80"/>
              </a:lnSpc>
            </a:pPr>
            <a:r>
              <a:rPr lang="en-US" b="true" sz="5215" strike="noStrike" u="non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Hemant Kumar Sharma</a:t>
            </a:r>
          </a:p>
          <a:p>
            <a:pPr algn="ctr">
              <a:lnSpc>
                <a:spcPts val="3451"/>
              </a:lnSpc>
            </a:pPr>
            <a:r>
              <a:rPr lang="en-US" sz="2655" strike="noStrike" u="none">
                <a:solidFill>
                  <a:srgbClr val="FFDE59"/>
                </a:solidFill>
                <a:latin typeface="Poppins"/>
                <a:ea typeface="Poppins"/>
                <a:cs typeface="Poppins"/>
                <a:sym typeface="Poppins"/>
              </a:rPr>
              <a:t> Digital Marketing Consultant | Trainer | Mentor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11" t="0" r="-1393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971516" y="0"/>
            <a:ext cx="1538239" cy="4535488"/>
            <a:chOff x="0" y="0"/>
            <a:chExt cx="405133" cy="119453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05133" cy="1194532"/>
            </a:xfrm>
            <a:custGeom>
              <a:avLst/>
              <a:gdLst/>
              <a:ahLst/>
              <a:cxnLst/>
              <a:rect r="r" b="b" t="t" l="l"/>
              <a:pathLst>
                <a:path h="1194532" w="405133">
                  <a:moveTo>
                    <a:pt x="0" y="0"/>
                  </a:moveTo>
                  <a:lnTo>
                    <a:pt x="405133" y="0"/>
                  </a:lnTo>
                  <a:lnTo>
                    <a:pt x="405133" y="1194532"/>
                  </a:lnTo>
                  <a:lnTo>
                    <a:pt x="0" y="1194532"/>
                  </a:lnTo>
                  <a:close/>
                </a:path>
              </a:pathLst>
            </a:custGeom>
            <a:gradFill rotWithShape="true">
              <a:gsLst>
                <a:gs pos="0">
                  <a:srgbClr val="CB1422">
                    <a:alpha val="100000"/>
                  </a:srgbClr>
                </a:gs>
                <a:gs pos="100000">
                  <a:srgbClr val="CB1422">
                    <a:alpha val="0"/>
                  </a:srgbClr>
                </a:gs>
              </a:gsLst>
              <a:lin ang="540000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05133" cy="12326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0" y="8612990"/>
            <a:ext cx="6177981" cy="1062020"/>
            <a:chOff x="0" y="0"/>
            <a:chExt cx="1627123" cy="27970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27123" cy="279709"/>
            </a:xfrm>
            <a:custGeom>
              <a:avLst/>
              <a:gdLst/>
              <a:ahLst/>
              <a:cxnLst/>
              <a:rect r="r" b="b" t="t" l="l"/>
              <a:pathLst>
                <a:path h="279709" w="1627123">
                  <a:moveTo>
                    <a:pt x="0" y="0"/>
                  </a:moveTo>
                  <a:lnTo>
                    <a:pt x="1627123" y="0"/>
                  </a:lnTo>
                  <a:lnTo>
                    <a:pt x="1627123" y="279709"/>
                  </a:lnTo>
                  <a:lnTo>
                    <a:pt x="0" y="279709"/>
                  </a:lnTo>
                  <a:close/>
                </a:path>
              </a:pathLst>
            </a:custGeom>
            <a:gradFill rotWithShape="true">
              <a:gsLst>
                <a:gs pos="0">
                  <a:srgbClr val="CB1422">
                    <a:alpha val="100000"/>
                  </a:srgbClr>
                </a:gs>
                <a:gs pos="100000">
                  <a:srgbClr val="CB1422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627123" cy="3178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931765" y="-395977"/>
            <a:ext cx="4777331" cy="1727470"/>
            <a:chOff x="0" y="0"/>
            <a:chExt cx="6369774" cy="2303293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6369774" cy="2303293"/>
              <a:chOff x="0" y="0"/>
              <a:chExt cx="1185109" cy="428532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185109" cy="428532"/>
              </a:xfrm>
              <a:custGeom>
                <a:avLst/>
                <a:gdLst/>
                <a:ahLst/>
                <a:cxnLst/>
                <a:rect r="r" b="b" t="t" l="l"/>
                <a:pathLst>
                  <a:path h="428532" w="1185109">
                    <a:moveTo>
                      <a:pt x="59000" y="0"/>
                    </a:moveTo>
                    <a:lnTo>
                      <a:pt x="1126109" y="0"/>
                    </a:lnTo>
                    <a:cubicBezTo>
                      <a:pt x="1141757" y="0"/>
                      <a:pt x="1156764" y="6216"/>
                      <a:pt x="1167829" y="17281"/>
                    </a:cubicBezTo>
                    <a:cubicBezTo>
                      <a:pt x="1178893" y="28345"/>
                      <a:pt x="1185109" y="43352"/>
                      <a:pt x="1185109" y="59000"/>
                    </a:cubicBezTo>
                    <a:lnTo>
                      <a:pt x="1185109" y="369532"/>
                    </a:lnTo>
                    <a:cubicBezTo>
                      <a:pt x="1185109" y="385180"/>
                      <a:pt x="1178893" y="400187"/>
                      <a:pt x="1167829" y="411252"/>
                    </a:cubicBezTo>
                    <a:cubicBezTo>
                      <a:pt x="1156764" y="422316"/>
                      <a:pt x="1141757" y="428532"/>
                      <a:pt x="1126109" y="428532"/>
                    </a:cubicBezTo>
                    <a:lnTo>
                      <a:pt x="59000" y="428532"/>
                    </a:lnTo>
                    <a:cubicBezTo>
                      <a:pt x="43352" y="428532"/>
                      <a:pt x="28345" y="422316"/>
                      <a:pt x="17281" y="411252"/>
                    </a:cubicBezTo>
                    <a:cubicBezTo>
                      <a:pt x="6216" y="400187"/>
                      <a:pt x="0" y="385180"/>
                      <a:pt x="0" y="369532"/>
                    </a:cubicBezTo>
                    <a:lnTo>
                      <a:pt x="0" y="59000"/>
                    </a:lnTo>
                    <a:cubicBezTo>
                      <a:pt x="0" y="43352"/>
                      <a:pt x="6216" y="28345"/>
                      <a:pt x="17281" y="17281"/>
                    </a:cubicBezTo>
                    <a:cubicBezTo>
                      <a:pt x="28345" y="6216"/>
                      <a:pt x="43352" y="0"/>
                      <a:pt x="59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9525"/>
                <a:ext cx="1185109" cy="419007"/>
              </a:xfrm>
              <a:prstGeom prst="rect">
                <a:avLst/>
              </a:prstGeom>
            </p:spPr>
            <p:txBody>
              <a:bodyPr anchor="ctr" rtlCol="false" tIns="50368" lIns="50368" bIns="50368" rIns="50368"/>
              <a:lstStyle/>
              <a:p>
                <a:pPr algn="ctr">
                  <a:lnSpc>
                    <a:spcPts val="2625"/>
                  </a:lnSpc>
                </a:pPr>
              </a:p>
            </p:txBody>
          </p:sp>
        </p:grpSp>
        <p:sp>
          <p:nvSpPr>
            <p:cNvPr name="TextBox 13" id="13"/>
            <p:cNvSpPr txBox="true"/>
            <p:nvPr/>
          </p:nvSpPr>
          <p:spPr>
            <a:xfrm rot="0">
              <a:off x="1743185" y="963545"/>
              <a:ext cx="4360464" cy="10787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42"/>
                </a:lnSpc>
              </a:pPr>
              <a:r>
                <a:rPr lang="en-US" sz="5122" spc="133">
                  <a:solidFill>
                    <a:srgbClr val="2A3560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HEMANT</a:t>
              </a:r>
            </a:p>
            <a:p>
              <a:pPr algn="ctr">
                <a:lnSpc>
                  <a:spcPts val="1969"/>
                </a:lnSpc>
              </a:pPr>
              <a:r>
                <a:rPr lang="en-US" b="true" sz="2625" spc="291">
                  <a:solidFill>
                    <a:srgbClr val="CB001C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KUMAR SHARMA</a:t>
              </a:r>
            </a:p>
          </p:txBody>
        </p:sp>
        <p:sp>
          <p:nvSpPr>
            <p:cNvPr name="Freeform 14" id="14"/>
            <p:cNvSpPr/>
            <p:nvPr/>
          </p:nvSpPr>
          <p:spPr>
            <a:xfrm flipH="false" flipV="false" rot="0">
              <a:off x="266125" y="687189"/>
              <a:ext cx="1516562" cy="1431456"/>
            </a:xfrm>
            <a:custGeom>
              <a:avLst/>
              <a:gdLst/>
              <a:ahLst/>
              <a:cxnLst/>
              <a:rect r="r" b="b" t="t" l="l"/>
              <a:pathLst>
                <a:path h="1431456" w="1516562">
                  <a:moveTo>
                    <a:pt x="0" y="0"/>
                  </a:moveTo>
                  <a:lnTo>
                    <a:pt x="1516562" y="0"/>
                  </a:lnTo>
                  <a:lnTo>
                    <a:pt x="1516562" y="1431456"/>
                  </a:lnTo>
                  <a:lnTo>
                    <a:pt x="0" y="14314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265451" b="0"/>
              </a:stretch>
            </a:blipFill>
          </p:spPr>
        </p:sp>
        <p:grpSp>
          <p:nvGrpSpPr>
            <p:cNvPr name="Group 15" id="15"/>
            <p:cNvGrpSpPr>
              <a:grpSpLocks noChangeAspect="true"/>
            </p:cNvGrpSpPr>
            <p:nvPr/>
          </p:nvGrpSpPr>
          <p:grpSpPr>
            <a:xfrm rot="0">
              <a:off x="361723" y="740234"/>
              <a:ext cx="1325366" cy="1325366"/>
              <a:chOff x="0" y="0"/>
              <a:chExt cx="6350000" cy="6350000"/>
            </a:xfrm>
          </p:grpSpPr>
          <p:sp>
            <p:nvSpPr>
              <p:cNvPr name="Freeform 16" id="16"/>
              <p:cNvSpPr/>
              <p:nvPr/>
            </p:nvSpPr>
            <p:spPr>
              <a:xfrm flipH="true" flipV="false" rot="0">
                <a:off x="655320" y="655320"/>
                <a:ext cx="5039360" cy="5039360"/>
              </a:xfrm>
              <a:custGeom>
                <a:avLst/>
                <a:gdLst/>
                <a:ahLst/>
                <a:cxnLst/>
                <a:rect r="r" b="b" t="t" l="l"/>
                <a:pathLst>
                  <a:path h="5039360" w="5039360">
                    <a:moveTo>
                      <a:pt x="2519680" y="0"/>
                    </a:moveTo>
                    <a:cubicBezTo>
                      <a:pt x="3911600" y="0"/>
                      <a:pt x="5039360" y="1127760"/>
                      <a:pt x="5039360" y="2519680"/>
                    </a:cubicBezTo>
                    <a:cubicBezTo>
                      <a:pt x="5039360" y="3911600"/>
                      <a:pt x="3911600" y="5039360"/>
                      <a:pt x="2519680" y="5039360"/>
                    </a:cubicBezTo>
                    <a:cubicBezTo>
                      <a:pt x="1127760" y="5039360"/>
                      <a:pt x="0" y="3911600"/>
                      <a:pt x="0" y="2519680"/>
                    </a:cubicBezTo>
                    <a:cubicBezTo>
                      <a:pt x="0" y="1127760"/>
                      <a:pt x="1127760" y="0"/>
                      <a:pt x="251968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24415" t="-12931" r="-1206" b="-75503"/>
                </a:stretch>
              </a:blipFill>
            </p:spPr>
          </p:sp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3670" y="0"/>
                      <a:pt x="0" y="1424940"/>
                      <a:pt x="0" y="3175000"/>
                    </a:cubicBezTo>
                    <a:cubicBezTo>
                      <a:pt x="0" y="4925060"/>
                      <a:pt x="1423670" y="6350000"/>
                      <a:pt x="3175000" y="6350000"/>
                    </a:cubicBezTo>
                    <a:cubicBezTo>
                      <a:pt x="4925060" y="6350000"/>
                      <a:pt x="6350000" y="4926330"/>
                      <a:pt x="6350000" y="3175000"/>
                    </a:cubicBezTo>
                    <a:cubicBezTo>
                      <a:pt x="6350000" y="1424940"/>
                      <a:pt x="4926330" y="0"/>
                      <a:pt x="3175000" y="0"/>
                    </a:cubicBezTo>
                    <a:close/>
                    <a:moveTo>
                      <a:pt x="3175000" y="5833110"/>
                    </a:moveTo>
                    <a:cubicBezTo>
                      <a:pt x="1709420" y="5833110"/>
                      <a:pt x="516890" y="4640580"/>
                      <a:pt x="516890" y="3175000"/>
                    </a:cubicBezTo>
                    <a:cubicBezTo>
                      <a:pt x="516890" y="1709420"/>
                      <a:pt x="1709420" y="516890"/>
                      <a:pt x="3175000" y="516890"/>
                    </a:cubicBezTo>
                    <a:cubicBezTo>
                      <a:pt x="4640580" y="516890"/>
                      <a:pt x="5833110" y="1709420"/>
                      <a:pt x="5833110" y="3175000"/>
                    </a:cubicBezTo>
                    <a:cubicBezTo>
                      <a:pt x="5833110" y="4640580"/>
                      <a:pt x="4640580" y="5833110"/>
                      <a:pt x="3175000" y="583311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name="TextBox 18" id="18"/>
          <p:cNvSpPr txBox="true"/>
          <p:nvPr/>
        </p:nvSpPr>
        <p:spPr>
          <a:xfrm rot="0">
            <a:off x="745219" y="1516857"/>
            <a:ext cx="8962156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b="true" sz="4499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W</a:t>
            </a:r>
            <a:r>
              <a:rPr lang="en-US" b="true" sz="4499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ho is </a:t>
            </a:r>
            <a:r>
              <a:rPr lang="en-US" b="true" sz="4499">
                <a:solidFill>
                  <a:srgbClr val="FFDE59"/>
                </a:solidFill>
                <a:latin typeface="Inter Bold"/>
                <a:ea typeface="Inter Bold"/>
                <a:cs typeface="Inter Bold"/>
                <a:sym typeface="Inter Bold"/>
              </a:rPr>
              <a:t>Hemant Kumar Sharma?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685996" y="3269113"/>
            <a:ext cx="8350273" cy="4788894"/>
            <a:chOff x="0" y="0"/>
            <a:chExt cx="2199249" cy="1261272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199249" cy="1261272"/>
            </a:xfrm>
            <a:custGeom>
              <a:avLst/>
              <a:gdLst/>
              <a:ahLst/>
              <a:cxnLst/>
              <a:rect r="r" b="b" t="t" l="l"/>
              <a:pathLst>
                <a:path h="1261272" w="2199249">
                  <a:moveTo>
                    <a:pt x="37086" y="0"/>
                  </a:moveTo>
                  <a:lnTo>
                    <a:pt x="2162163" y="0"/>
                  </a:lnTo>
                  <a:cubicBezTo>
                    <a:pt x="2182645" y="0"/>
                    <a:pt x="2199249" y="16604"/>
                    <a:pt x="2199249" y="37086"/>
                  </a:cubicBezTo>
                  <a:lnTo>
                    <a:pt x="2199249" y="1224187"/>
                  </a:lnTo>
                  <a:cubicBezTo>
                    <a:pt x="2199249" y="1234022"/>
                    <a:pt x="2195342" y="1243455"/>
                    <a:pt x="2188387" y="1250410"/>
                  </a:cubicBezTo>
                  <a:cubicBezTo>
                    <a:pt x="2181432" y="1257365"/>
                    <a:pt x="2171999" y="1261272"/>
                    <a:pt x="2162163" y="1261272"/>
                  </a:cubicBezTo>
                  <a:lnTo>
                    <a:pt x="37086" y="1261272"/>
                  </a:lnTo>
                  <a:cubicBezTo>
                    <a:pt x="16604" y="1261272"/>
                    <a:pt x="0" y="1244668"/>
                    <a:pt x="0" y="1224187"/>
                  </a:cubicBezTo>
                  <a:lnTo>
                    <a:pt x="0" y="37086"/>
                  </a:lnTo>
                  <a:cubicBezTo>
                    <a:pt x="0" y="27250"/>
                    <a:pt x="3907" y="17817"/>
                    <a:pt x="10862" y="10862"/>
                  </a:cubicBezTo>
                  <a:cubicBezTo>
                    <a:pt x="17817" y="3907"/>
                    <a:pt x="27250" y="0"/>
                    <a:pt x="37086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2B345D">
                    <a:alpha val="50000"/>
                  </a:srgbClr>
                </a:gs>
                <a:gs pos="100000">
                  <a:srgbClr val="CB1422">
                    <a:alpha val="50000"/>
                  </a:srgbClr>
                </a:gs>
              </a:gsLst>
              <a:lin ang="2700000"/>
            </a:gradFill>
            <a:ln w="38100" cap="rnd">
              <a:solidFill>
                <a:srgbClr val="FFFFFF">
                  <a:alpha val="49804"/>
                </a:srgbClr>
              </a:solidFill>
              <a:prstDash val="solid"/>
              <a:round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2199249" cy="12993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9251731" y="3269113"/>
            <a:ext cx="8350273" cy="4788894"/>
            <a:chOff x="0" y="0"/>
            <a:chExt cx="2199249" cy="1261272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199249" cy="1261272"/>
            </a:xfrm>
            <a:custGeom>
              <a:avLst/>
              <a:gdLst/>
              <a:ahLst/>
              <a:cxnLst/>
              <a:rect r="r" b="b" t="t" l="l"/>
              <a:pathLst>
                <a:path h="1261272" w="2199249">
                  <a:moveTo>
                    <a:pt x="37086" y="0"/>
                  </a:moveTo>
                  <a:lnTo>
                    <a:pt x="2162163" y="0"/>
                  </a:lnTo>
                  <a:cubicBezTo>
                    <a:pt x="2182645" y="0"/>
                    <a:pt x="2199249" y="16604"/>
                    <a:pt x="2199249" y="37086"/>
                  </a:cubicBezTo>
                  <a:lnTo>
                    <a:pt x="2199249" y="1224187"/>
                  </a:lnTo>
                  <a:cubicBezTo>
                    <a:pt x="2199249" y="1234022"/>
                    <a:pt x="2195342" y="1243455"/>
                    <a:pt x="2188387" y="1250410"/>
                  </a:cubicBezTo>
                  <a:cubicBezTo>
                    <a:pt x="2181432" y="1257365"/>
                    <a:pt x="2171999" y="1261272"/>
                    <a:pt x="2162163" y="1261272"/>
                  </a:cubicBezTo>
                  <a:lnTo>
                    <a:pt x="37086" y="1261272"/>
                  </a:lnTo>
                  <a:cubicBezTo>
                    <a:pt x="16604" y="1261272"/>
                    <a:pt x="0" y="1244668"/>
                    <a:pt x="0" y="1224187"/>
                  </a:cubicBezTo>
                  <a:lnTo>
                    <a:pt x="0" y="37086"/>
                  </a:lnTo>
                  <a:cubicBezTo>
                    <a:pt x="0" y="27250"/>
                    <a:pt x="3907" y="17817"/>
                    <a:pt x="10862" y="10862"/>
                  </a:cubicBezTo>
                  <a:cubicBezTo>
                    <a:pt x="17817" y="3907"/>
                    <a:pt x="27250" y="0"/>
                    <a:pt x="37086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2B345D">
                    <a:alpha val="50000"/>
                  </a:srgbClr>
                </a:gs>
                <a:gs pos="100000">
                  <a:srgbClr val="CB1422">
                    <a:alpha val="50000"/>
                  </a:srgbClr>
                </a:gs>
              </a:gsLst>
              <a:lin ang="2700000"/>
            </a:gradFill>
            <a:ln w="38100" cap="rnd">
              <a:solidFill>
                <a:srgbClr val="FFFFFF">
                  <a:alpha val="49804"/>
                </a:srgbClr>
              </a:solidFill>
              <a:prstDash val="solid"/>
              <a:round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2199249" cy="12993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0219131" y="3720460"/>
            <a:ext cx="6415473" cy="3886200"/>
            <a:chOff x="0" y="0"/>
            <a:chExt cx="8553965" cy="5181600"/>
          </a:xfrm>
        </p:grpSpPr>
        <p:sp>
          <p:nvSpPr>
            <p:cNvPr name="TextBox 26" id="26"/>
            <p:cNvSpPr txBox="true"/>
            <p:nvPr/>
          </p:nvSpPr>
          <p:spPr>
            <a:xfrm rot="0">
              <a:off x="0" y="-57150"/>
              <a:ext cx="5334589" cy="666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b="true" sz="3000">
                  <a:solidFill>
                    <a:srgbClr val="FFFFFF"/>
                  </a:solidFill>
                  <a:latin typeface="Inter Semi-Bold"/>
                  <a:ea typeface="Inter Semi-Bold"/>
                  <a:cs typeface="Inter Semi-Bold"/>
                  <a:sym typeface="Inter Semi-Bold"/>
                </a:rPr>
                <a:t>The </a:t>
              </a:r>
              <a:r>
                <a:rPr lang="en-US" b="true" sz="3000">
                  <a:solidFill>
                    <a:srgbClr val="FFDE59"/>
                  </a:solidFill>
                  <a:latin typeface="Inter Semi-Bold"/>
                  <a:ea typeface="Inter Semi-Bold"/>
                  <a:cs typeface="Inter Semi-Bold"/>
                  <a:sym typeface="Inter Semi-Bold"/>
                </a:rPr>
                <a:t>Integrated</a:t>
              </a:r>
              <a:r>
                <a:rPr lang="en-US" b="true" sz="3000">
                  <a:solidFill>
                    <a:srgbClr val="FFDE59"/>
                  </a:solidFill>
                  <a:latin typeface="Inter Semi-Bold"/>
                  <a:ea typeface="Inter Semi-Bold"/>
                  <a:cs typeface="Inter Semi-Bold"/>
                  <a:sym typeface="Inter Semi-Bold"/>
                </a:rPr>
                <a:t> Model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0" y="1228725"/>
              <a:ext cx="8553965" cy="39528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99"/>
                </a:lnSpc>
              </a:pPr>
              <a:r>
                <a:rPr lang="en-US" sz="2499">
                  <a:solidFill>
                    <a:srgbClr val="FFFFFF"/>
                  </a:solidFill>
                  <a:latin typeface="Inter Light"/>
                  <a:ea typeface="Inter Light"/>
                  <a:cs typeface="Inter Light"/>
                  <a:sym typeface="Inter Light"/>
                </a:rPr>
                <a:t>Unlike t</a:t>
              </a:r>
              <a:r>
                <a:rPr lang="en-US" sz="2499">
                  <a:solidFill>
                    <a:srgbClr val="FFFFFF"/>
                  </a:solidFill>
                  <a:latin typeface="Inter Light"/>
                  <a:ea typeface="Inter Light"/>
                  <a:cs typeface="Inter Light"/>
                  <a:sym typeface="Inter Light"/>
                </a:rPr>
                <a:t>r</a:t>
              </a:r>
              <a:r>
                <a:rPr lang="en-US" sz="2499">
                  <a:solidFill>
                    <a:srgbClr val="FFFFFF"/>
                  </a:solidFill>
                  <a:latin typeface="Inter Light"/>
                  <a:ea typeface="Inter Light"/>
                  <a:cs typeface="Inter Light"/>
                  <a:sym typeface="Inter Light"/>
                </a:rPr>
                <a:t>aditional marketing agencies that rush into campaigns, Hemant's model mandates starting with high- clarity consulting diagnostics.</a:t>
              </a:r>
            </a:p>
            <a:p>
              <a:pPr algn="l">
                <a:lnSpc>
                  <a:spcPts val="2999"/>
                </a:lnSpc>
              </a:pPr>
            </a:p>
            <a:p>
              <a:pPr algn="l">
                <a:lnSpc>
                  <a:spcPts val="2999"/>
                </a:lnSpc>
              </a:pPr>
              <a:r>
                <a:rPr lang="en-US" sz="2499">
                  <a:solidFill>
                    <a:srgbClr val="FFFFFF"/>
                  </a:solidFill>
                  <a:latin typeface="Inter Light"/>
                  <a:ea typeface="Inter Light"/>
                  <a:cs typeface="Inter Light"/>
                  <a:sym typeface="Inter Light"/>
                </a:rPr>
                <a:t>This filters out blind ad spend and ensures tactical execution (SEO, Paid Ads, Social) produces authentic revenue outcomes.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338365" y="3720460"/>
            <a:ext cx="7045535" cy="3886200"/>
            <a:chOff x="0" y="0"/>
            <a:chExt cx="9394047" cy="5181600"/>
          </a:xfrm>
        </p:grpSpPr>
        <p:sp>
          <p:nvSpPr>
            <p:cNvPr name="TextBox 29" id="29"/>
            <p:cNvSpPr txBox="true"/>
            <p:nvPr/>
          </p:nvSpPr>
          <p:spPr>
            <a:xfrm rot="0">
              <a:off x="0" y="-57150"/>
              <a:ext cx="5969898" cy="666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b="true" sz="3000">
                  <a:solidFill>
                    <a:srgbClr val="FFDE59"/>
                  </a:solidFill>
                  <a:latin typeface="Inter Semi-Bold"/>
                  <a:ea typeface="Inter Semi-Bold"/>
                  <a:cs typeface="Inter Semi-Bold"/>
                  <a:sym typeface="Inter Semi-Bold"/>
                </a:rPr>
                <a:t>24+ Ye</a:t>
              </a:r>
              <a:r>
                <a:rPr lang="en-US" b="true" sz="3000">
                  <a:solidFill>
                    <a:srgbClr val="FFDE59"/>
                  </a:solidFill>
                  <a:latin typeface="Inter Semi-Bold"/>
                  <a:ea typeface="Inter Semi-Bold"/>
                  <a:cs typeface="Inter Semi-Bold"/>
                  <a:sym typeface="Inter Semi-Bold"/>
                </a:rPr>
                <a:t>ars</a:t>
              </a:r>
              <a:r>
                <a:rPr lang="en-US" b="true" sz="3000">
                  <a:solidFill>
                    <a:srgbClr val="FFFFFF"/>
                  </a:solidFill>
                  <a:latin typeface="Inter Semi-Bold"/>
                  <a:ea typeface="Inter Semi-Bold"/>
                  <a:cs typeface="Inter Semi-Bold"/>
                  <a:sym typeface="Inter Semi-Bold"/>
                </a:rPr>
                <a:t> Hybrid Depth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0" y="1228725"/>
              <a:ext cx="9394047" cy="39528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99"/>
                </a:lnSpc>
              </a:pPr>
              <a:r>
                <a:rPr lang="en-US" sz="2499">
                  <a:solidFill>
                    <a:srgbClr val="FFFFFF"/>
                  </a:solidFill>
                  <a:latin typeface="Inter Light"/>
                  <a:ea typeface="Inter Light"/>
                  <a:cs typeface="Inter Light"/>
                  <a:sym typeface="Inter Light"/>
                </a:rPr>
                <a:t>Eq</a:t>
              </a:r>
              <a:r>
                <a:rPr lang="en-US" sz="2499">
                  <a:solidFill>
                    <a:srgbClr val="FFFFFF"/>
                  </a:solidFill>
                  <a:latin typeface="Inter Light"/>
                  <a:ea typeface="Inter Light"/>
                  <a:cs typeface="Inter Light"/>
                  <a:sym typeface="Inter Light"/>
                </a:rPr>
                <a:t>uipped with a B.A. in Mathematics from Delhi University and an MBA in Marketing, Hemant bridges the gap between deep analytical metrics and human-centric brand positioning.</a:t>
              </a:r>
            </a:p>
            <a:p>
              <a:pPr algn="l">
                <a:lnSpc>
                  <a:spcPts val="2999"/>
                </a:lnSpc>
              </a:pPr>
            </a:p>
            <a:p>
              <a:pPr algn="l">
                <a:lnSpc>
                  <a:spcPts val="2999"/>
                </a:lnSpc>
              </a:pPr>
              <a:r>
                <a:rPr lang="en-US" sz="2499">
                  <a:solidFill>
                    <a:srgbClr val="FFFFFF"/>
                  </a:solidFill>
                  <a:latin typeface="Inter Light"/>
                  <a:ea typeface="Inter Light"/>
                  <a:cs typeface="Inter Light"/>
                  <a:sym typeface="Inter Light"/>
                </a:rPr>
                <a:t>He serves as a digital growth mentor to CXOs, startup founders, and high-trust professionals across India.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11" t="0" r="-1393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971516" y="0"/>
            <a:ext cx="1538239" cy="4535488"/>
            <a:chOff x="0" y="0"/>
            <a:chExt cx="405133" cy="119453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05133" cy="1194532"/>
            </a:xfrm>
            <a:custGeom>
              <a:avLst/>
              <a:gdLst/>
              <a:ahLst/>
              <a:cxnLst/>
              <a:rect r="r" b="b" t="t" l="l"/>
              <a:pathLst>
                <a:path h="1194532" w="405133">
                  <a:moveTo>
                    <a:pt x="0" y="0"/>
                  </a:moveTo>
                  <a:lnTo>
                    <a:pt x="405133" y="0"/>
                  </a:lnTo>
                  <a:lnTo>
                    <a:pt x="405133" y="1194532"/>
                  </a:lnTo>
                  <a:lnTo>
                    <a:pt x="0" y="1194532"/>
                  </a:lnTo>
                  <a:close/>
                </a:path>
              </a:pathLst>
            </a:custGeom>
            <a:gradFill rotWithShape="true">
              <a:gsLst>
                <a:gs pos="0">
                  <a:srgbClr val="CB1422">
                    <a:alpha val="100000"/>
                  </a:srgbClr>
                </a:gs>
                <a:gs pos="100000">
                  <a:srgbClr val="CB1422">
                    <a:alpha val="0"/>
                  </a:srgbClr>
                </a:gs>
              </a:gsLst>
              <a:lin ang="540000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05133" cy="12326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0" y="8612990"/>
            <a:ext cx="6177981" cy="1062020"/>
            <a:chOff x="0" y="0"/>
            <a:chExt cx="1627123" cy="27970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27123" cy="279709"/>
            </a:xfrm>
            <a:custGeom>
              <a:avLst/>
              <a:gdLst/>
              <a:ahLst/>
              <a:cxnLst/>
              <a:rect r="r" b="b" t="t" l="l"/>
              <a:pathLst>
                <a:path h="279709" w="1627123">
                  <a:moveTo>
                    <a:pt x="0" y="0"/>
                  </a:moveTo>
                  <a:lnTo>
                    <a:pt x="1627123" y="0"/>
                  </a:lnTo>
                  <a:lnTo>
                    <a:pt x="1627123" y="279709"/>
                  </a:lnTo>
                  <a:lnTo>
                    <a:pt x="0" y="279709"/>
                  </a:lnTo>
                  <a:close/>
                </a:path>
              </a:pathLst>
            </a:custGeom>
            <a:gradFill rotWithShape="true">
              <a:gsLst>
                <a:gs pos="0">
                  <a:srgbClr val="CB1422">
                    <a:alpha val="100000"/>
                  </a:srgbClr>
                </a:gs>
                <a:gs pos="100000">
                  <a:srgbClr val="CB1422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627123" cy="3178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931765" y="-395977"/>
            <a:ext cx="4777331" cy="1727470"/>
            <a:chOff x="0" y="0"/>
            <a:chExt cx="6369774" cy="2303293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6369774" cy="2303293"/>
              <a:chOff x="0" y="0"/>
              <a:chExt cx="1185109" cy="428532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185109" cy="428532"/>
              </a:xfrm>
              <a:custGeom>
                <a:avLst/>
                <a:gdLst/>
                <a:ahLst/>
                <a:cxnLst/>
                <a:rect r="r" b="b" t="t" l="l"/>
                <a:pathLst>
                  <a:path h="428532" w="1185109">
                    <a:moveTo>
                      <a:pt x="59000" y="0"/>
                    </a:moveTo>
                    <a:lnTo>
                      <a:pt x="1126109" y="0"/>
                    </a:lnTo>
                    <a:cubicBezTo>
                      <a:pt x="1141757" y="0"/>
                      <a:pt x="1156764" y="6216"/>
                      <a:pt x="1167829" y="17281"/>
                    </a:cubicBezTo>
                    <a:cubicBezTo>
                      <a:pt x="1178893" y="28345"/>
                      <a:pt x="1185109" y="43352"/>
                      <a:pt x="1185109" y="59000"/>
                    </a:cubicBezTo>
                    <a:lnTo>
                      <a:pt x="1185109" y="369532"/>
                    </a:lnTo>
                    <a:cubicBezTo>
                      <a:pt x="1185109" y="385180"/>
                      <a:pt x="1178893" y="400187"/>
                      <a:pt x="1167829" y="411252"/>
                    </a:cubicBezTo>
                    <a:cubicBezTo>
                      <a:pt x="1156764" y="422316"/>
                      <a:pt x="1141757" y="428532"/>
                      <a:pt x="1126109" y="428532"/>
                    </a:cubicBezTo>
                    <a:lnTo>
                      <a:pt x="59000" y="428532"/>
                    </a:lnTo>
                    <a:cubicBezTo>
                      <a:pt x="43352" y="428532"/>
                      <a:pt x="28345" y="422316"/>
                      <a:pt x="17281" y="411252"/>
                    </a:cubicBezTo>
                    <a:cubicBezTo>
                      <a:pt x="6216" y="400187"/>
                      <a:pt x="0" y="385180"/>
                      <a:pt x="0" y="369532"/>
                    </a:cubicBezTo>
                    <a:lnTo>
                      <a:pt x="0" y="59000"/>
                    </a:lnTo>
                    <a:cubicBezTo>
                      <a:pt x="0" y="43352"/>
                      <a:pt x="6216" y="28345"/>
                      <a:pt x="17281" y="17281"/>
                    </a:cubicBezTo>
                    <a:cubicBezTo>
                      <a:pt x="28345" y="6216"/>
                      <a:pt x="43352" y="0"/>
                      <a:pt x="59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9525"/>
                <a:ext cx="1185109" cy="419007"/>
              </a:xfrm>
              <a:prstGeom prst="rect">
                <a:avLst/>
              </a:prstGeom>
            </p:spPr>
            <p:txBody>
              <a:bodyPr anchor="ctr" rtlCol="false" tIns="50368" lIns="50368" bIns="50368" rIns="50368"/>
              <a:lstStyle/>
              <a:p>
                <a:pPr algn="ctr">
                  <a:lnSpc>
                    <a:spcPts val="2625"/>
                  </a:lnSpc>
                </a:pPr>
              </a:p>
            </p:txBody>
          </p:sp>
        </p:grpSp>
        <p:sp>
          <p:nvSpPr>
            <p:cNvPr name="TextBox 13" id="13"/>
            <p:cNvSpPr txBox="true"/>
            <p:nvPr/>
          </p:nvSpPr>
          <p:spPr>
            <a:xfrm rot="0">
              <a:off x="1743185" y="963545"/>
              <a:ext cx="4360464" cy="10787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42"/>
                </a:lnSpc>
              </a:pPr>
              <a:r>
                <a:rPr lang="en-US" sz="5122" spc="133">
                  <a:solidFill>
                    <a:srgbClr val="2A3560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HEMANT</a:t>
              </a:r>
            </a:p>
            <a:p>
              <a:pPr algn="ctr">
                <a:lnSpc>
                  <a:spcPts val="1969"/>
                </a:lnSpc>
              </a:pPr>
              <a:r>
                <a:rPr lang="en-US" b="true" sz="2625" spc="291">
                  <a:solidFill>
                    <a:srgbClr val="CB001C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KUMAR SHARMA</a:t>
              </a:r>
            </a:p>
          </p:txBody>
        </p:sp>
        <p:sp>
          <p:nvSpPr>
            <p:cNvPr name="Freeform 14" id="14"/>
            <p:cNvSpPr/>
            <p:nvPr/>
          </p:nvSpPr>
          <p:spPr>
            <a:xfrm flipH="false" flipV="false" rot="0">
              <a:off x="266125" y="687189"/>
              <a:ext cx="1516562" cy="1431456"/>
            </a:xfrm>
            <a:custGeom>
              <a:avLst/>
              <a:gdLst/>
              <a:ahLst/>
              <a:cxnLst/>
              <a:rect r="r" b="b" t="t" l="l"/>
              <a:pathLst>
                <a:path h="1431456" w="1516562">
                  <a:moveTo>
                    <a:pt x="0" y="0"/>
                  </a:moveTo>
                  <a:lnTo>
                    <a:pt x="1516562" y="0"/>
                  </a:lnTo>
                  <a:lnTo>
                    <a:pt x="1516562" y="1431456"/>
                  </a:lnTo>
                  <a:lnTo>
                    <a:pt x="0" y="14314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265451" b="0"/>
              </a:stretch>
            </a:blipFill>
          </p:spPr>
        </p:sp>
        <p:grpSp>
          <p:nvGrpSpPr>
            <p:cNvPr name="Group 15" id="15"/>
            <p:cNvGrpSpPr>
              <a:grpSpLocks noChangeAspect="true"/>
            </p:cNvGrpSpPr>
            <p:nvPr/>
          </p:nvGrpSpPr>
          <p:grpSpPr>
            <a:xfrm rot="0">
              <a:off x="361723" y="740234"/>
              <a:ext cx="1325366" cy="1325366"/>
              <a:chOff x="0" y="0"/>
              <a:chExt cx="6350000" cy="6350000"/>
            </a:xfrm>
          </p:grpSpPr>
          <p:sp>
            <p:nvSpPr>
              <p:cNvPr name="Freeform 16" id="16"/>
              <p:cNvSpPr/>
              <p:nvPr/>
            </p:nvSpPr>
            <p:spPr>
              <a:xfrm flipH="true" flipV="false" rot="0">
                <a:off x="655320" y="655320"/>
                <a:ext cx="5039360" cy="5039360"/>
              </a:xfrm>
              <a:custGeom>
                <a:avLst/>
                <a:gdLst/>
                <a:ahLst/>
                <a:cxnLst/>
                <a:rect r="r" b="b" t="t" l="l"/>
                <a:pathLst>
                  <a:path h="5039360" w="5039360">
                    <a:moveTo>
                      <a:pt x="2519680" y="0"/>
                    </a:moveTo>
                    <a:cubicBezTo>
                      <a:pt x="3911600" y="0"/>
                      <a:pt x="5039360" y="1127760"/>
                      <a:pt x="5039360" y="2519680"/>
                    </a:cubicBezTo>
                    <a:cubicBezTo>
                      <a:pt x="5039360" y="3911600"/>
                      <a:pt x="3911600" y="5039360"/>
                      <a:pt x="2519680" y="5039360"/>
                    </a:cubicBezTo>
                    <a:cubicBezTo>
                      <a:pt x="1127760" y="5039360"/>
                      <a:pt x="0" y="3911600"/>
                      <a:pt x="0" y="2519680"/>
                    </a:cubicBezTo>
                    <a:cubicBezTo>
                      <a:pt x="0" y="1127760"/>
                      <a:pt x="1127760" y="0"/>
                      <a:pt x="251968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24415" t="-12931" r="-1206" b="-75503"/>
                </a:stretch>
              </a:blipFill>
            </p:spPr>
          </p:sp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3670" y="0"/>
                      <a:pt x="0" y="1424940"/>
                      <a:pt x="0" y="3175000"/>
                    </a:cubicBezTo>
                    <a:cubicBezTo>
                      <a:pt x="0" y="4925060"/>
                      <a:pt x="1423670" y="6350000"/>
                      <a:pt x="3175000" y="6350000"/>
                    </a:cubicBezTo>
                    <a:cubicBezTo>
                      <a:pt x="4925060" y="6350000"/>
                      <a:pt x="6350000" y="4926330"/>
                      <a:pt x="6350000" y="3175000"/>
                    </a:cubicBezTo>
                    <a:cubicBezTo>
                      <a:pt x="6350000" y="1424940"/>
                      <a:pt x="4926330" y="0"/>
                      <a:pt x="3175000" y="0"/>
                    </a:cubicBezTo>
                    <a:close/>
                    <a:moveTo>
                      <a:pt x="3175000" y="5833110"/>
                    </a:moveTo>
                    <a:cubicBezTo>
                      <a:pt x="1709420" y="5833110"/>
                      <a:pt x="516890" y="4640580"/>
                      <a:pt x="516890" y="3175000"/>
                    </a:cubicBezTo>
                    <a:cubicBezTo>
                      <a:pt x="516890" y="1709420"/>
                      <a:pt x="1709420" y="516890"/>
                      <a:pt x="3175000" y="516890"/>
                    </a:cubicBezTo>
                    <a:cubicBezTo>
                      <a:pt x="4640580" y="516890"/>
                      <a:pt x="5833110" y="1709420"/>
                      <a:pt x="5833110" y="3175000"/>
                    </a:cubicBezTo>
                    <a:cubicBezTo>
                      <a:pt x="5833110" y="4640580"/>
                      <a:pt x="4640580" y="5833110"/>
                      <a:pt x="3175000" y="583311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name="TextBox 18" id="18"/>
          <p:cNvSpPr txBox="true"/>
          <p:nvPr/>
        </p:nvSpPr>
        <p:spPr>
          <a:xfrm rot="0">
            <a:off x="745219" y="1516857"/>
            <a:ext cx="7306125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b="true" sz="4499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T</a:t>
            </a:r>
            <a:r>
              <a:rPr lang="en-US" b="true" sz="4499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he Strategic </a:t>
            </a:r>
            <a:r>
              <a:rPr lang="en-US" b="true" sz="4499">
                <a:solidFill>
                  <a:srgbClr val="FFDE59"/>
                </a:solidFill>
                <a:latin typeface="Inter Bold"/>
                <a:ea typeface="Inter Bold"/>
                <a:cs typeface="Inter Bold"/>
                <a:sym typeface="Inter Bold"/>
              </a:rPr>
              <a:t>Philosophy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277588" y="3834264"/>
            <a:ext cx="11732824" cy="1352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99"/>
              </a:lnSpc>
            </a:pPr>
            <a:r>
              <a:rPr lang="en-US" b="true" sz="4499">
                <a:solidFill>
                  <a:srgbClr val="FFFFFF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Strategy without execution is ineffective.</a:t>
            </a:r>
          </a:p>
          <a:p>
            <a:pPr algn="ctr">
              <a:lnSpc>
                <a:spcPts val="5399"/>
              </a:lnSpc>
            </a:pPr>
            <a:r>
              <a:rPr lang="en-US" b="true" sz="4499">
                <a:solidFill>
                  <a:srgbClr val="FFFFFF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Execution without strategy is expensive.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285040" y="5951086"/>
            <a:ext cx="5717921" cy="501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9"/>
              </a:lnSpc>
            </a:pPr>
            <a:r>
              <a:rPr lang="en-US" sz="34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— H</a:t>
            </a:r>
            <a:r>
              <a:rPr lang="en-US" sz="34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emant Kumar Sharma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11" t="0" r="-1393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971516" y="0"/>
            <a:ext cx="1538239" cy="4535488"/>
            <a:chOff x="0" y="0"/>
            <a:chExt cx="405133" cy="119453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05133" cy="1194532"/>
            </a:xfrm>
            <a:custGeom>
              <a:avLst/>
              <a:gdLst/>
              <a:ahLst/>
              <a:cxnLst/>
              <a:rect r="r" b="b" t="t" l="l"/>
              <a:pathLst>
                <a:path h="1194532" w="405133">
                  <a:moveTo>
                    <a:pt x="0" y="0"/>
                  </a:moveTo>
                  <a:lnTo>
                    <a:pt x="405133" y="0"/>
                  </a:lnTo>
                  <a:lnTo>
                    <a:pt x="405133" y="1194532"/>
                  </a:lnTo>
                  <a:lnTo>
                    <a:pt x="0" y="1194532"/>
                  </a:lnTo>
                  <a:close/>
                </a:path>
              </a:pathLst>
            </a:custGeom>
            <a:gradFill rotWithShape="true">
              <a:gsLst>
                <a:gs pos="0">
                  <a:srgbClr val="CB1422">
                    <a:alpha val="100000"/>
                  </a:srgbClr>
                </a:gs>
                <a:gs pos="100000">
                  <a:srgbClr val="CB1422">
                    <a:alpha val="0"/>
                  </a:srgbClr>
                </a:gs>
              </a:gsLst>
              <a:lin ang="540000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05133" cy="12326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0" y="8612990"/>
            <a:ext cx="6177981" cy="1062020"/>
            <a:chOff x="0" y="0"/>
            <a:chExt cx="1627123" cy="27970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27123" cy="279709"/>
            </a:xfrm>
            <a:custGeom>
              <a:avLst/>
              <a:gdLst/>
              <a:ahLst/>
              <a:cxnLst/>
              <a:rect r="r" b="b" t="t" l="l"/>
              <a:pathLst>
                <a:path h="279709" w="1627123">
                  <a:moveTo>
                    <a:pt x="0" y="0"/>
                  </a:moveTo>
                  <a:lnTo>
                    <a:pt x="1627123" y="0"/>
                  </a:lnTo>
                  <a:lnTo>
                    <a:pt x="1627123" y="279709"/>
                  </a:lnTo>
                  <a:lnTo>
                    <a:pt x="0" y="279709"/>
                  </a:lnTo>
                  <a:close/>
                </a:path>
              </a:pathLst>
            </a:custGeom>
            <a:gradFill rotWithShape="true">
              <a:gsLst>
                <a:gs pos="0">
                  <a:srgbClr val="CB1422">
                    <a:alpha val="100000"/>
                  </a:srgbClr>
                </a:gs>
                <a:gs pos="100000">
                  <a:srgbClr val="CB1422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627123" cy="3178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931765" y="-395977"/>
            <a:ext cx="4777331" cy="1727470"/>
            <a:chOff x="0" y="0"/>
            <a:chExt cx="6369774" cy="2303293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6369774" cy="2303293"/>
              <a:chOff x="0" y="0"/>
              <a:chExt cx="1185109" cy="428532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185109" cy="428532"/>
              </a:xfrm>
              <a:custGeom>
                <a:avLst/>
                <a:gdLst/>
                <a:ahLst/>
                <a:cxnLst/>
                <a:rect r="r" b="b" t="t" l="l"/>
                <a:pathLst>
                  <a:path h="428532" w="1185109">
                    <a:moveTo>
                      <a:pt x="59000" y="0"/>
                    </a:moveTo>
                    <a:lnTo>
                      <a:pt x="1126109" y="0"/>
                    </a:lnTo>
                    <a:cubicBezTo>
                      <a:pt x="1141757" y="0"/>
                      <a:pt x="1156764" y="6216"/>
                      <a:pt x="1167829" y="17281"/>
                    </a:cubicBezTo>
                    <a:cubicBezTo>
                      <a:pt x="1178893" y="28345"/>
                      <a:pt x="1185109" y="43352"/>
                      <a:pt x="1185109" y="59000"/>
                    </a:cubicBezTo>
                    <a:lnTo>
                      <a:pt x="1185109" y="369532"/>
                    </a:lnTo>
                    <a:cubicBezTo>
                      <a:pt x="1185109" y="385180"/>
                      <a:pt x="1178893" y="400187"/>
                      <a:pt x="1167829" y="411252"/>
                    </a:cubicBezTo>
                    <a:cubicBezTo>
                      <a:pt x="1156764" y="422316"/>
                      <a:pt x="1141757" y="428532"/>
                      <a:pt x="1126109" y="428532"/>
                    </a:cubicBezTo>
                    <a:lnTo>
                      <a:pt x="59000" y="428532"/>
                    </a:lnTo>
                    <a:cubicBezTo>
                      <a:pt x="43352" y="428532"/>
                      <a:pt x="28345" y="422316"/>
                      <a:pt x="17281" y="411252"/>
                    </a:cubicBezTo>
                    <a:cubicBezTo>
                      <a:pt x="6216" y="400187"/>
                      <a:pt x="0" y="385180"/>
                      <a:pt x="0" y="369532"/>
                    </a:cubicBezTo>
                    <a:lnTo>
                      <a:pt x="0" y="59000"/>
                    </a:lnTo>
                    <a:cubicBezTo>
                      <a:pt x="0" y="43352"/>
                      <a:pt x="6216" y="28345"/>
                      <a:pt x="17281" y="17281"/>
                    </a:cubicBezTo>
                    <a:cubicBezTo>
                      <a:pt x="28345" y="6216"/>
                      <a:pt x="43352" y="0"/>
                      <a:pt x="59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9525"/>
                <a:ext cx="1185109" cy="419007"/>
              </a:xfrm>
              <a:prstGeom prst="rect">
                <a:avLst/>
              </a:prstGeom>
            </p:spPr>
            <p:txBody>
              <a:bodyPr anchor="ctr" rtlCol="false" tIns="50368" lIns="50368" bIns="50368" rIns="50368"/>
              <a:lstStyle/>
              <a:p>
                <a:pPr algn="ctr">
                  <a:lnSpc>
                    <a:spcPts val="2625"/>
                  </a:lnSpc>
                </a:pPr>
              </a:p>
            </p:txBody>
          </p:sp>
        </p:grpSp>
        <p:sp>
          <p:nvSpPr>
            <p:cNvPr name="TextBox 13" id="13"/>
            <p:cNvSpPr txBox="true"/>
            <p:nvPr/>
          </p:nvSpPr>
          <p:spPr>
            <a:xfrm rot="0">
              <a:off x="1743185" y="963545"/>
              <a:ext cx="4360464" cy="10787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42"/>
                </a:lnSpc>
              </a:pPr>
              <a:r>
                <a:rPr lang="en-US" sz="5122" spc="133">
                  <a:solidFill>
                    <a:srgbClr val="2A3560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HEMANT</a:t>
              </a:r>
            </a:p>
            <a:p>
              <a:pPr algn="ctr">
                <a:lnSpc>
                  <a:spcPts val="1969"/>
                </a:lnSpc>
              </a:pPr>
              <a:r>
                <a:rPr lang="en-US" b="true" sz="2625" spc="291">
                  <a:solidFill>
                    <a:srgbClr val="CB001C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KUMAR SHARMA</a:t>
              </a:r>
            </a:p>
          </p:txBody>
        </p:sp>
        <p:sp>
          <p:nvSpPr>
            <p:cNvPr name="Freeform 14" id="14"/>
            <p:cNvSpPr/>
            <p:nvPr/>
          </p:nvSpPr>
          <p:spPr>
            <a:xfrm flipH="false" flipV="false" rot="0">
              <a:off x="266125" y="687189"/>
              <a:ext cx="1516562" cy="1431456"/>
            </a:xfrm>
            <a:custGeom>
              <a:avLst/>
              <a:gdLst/>
              <a:ahLst/>
              <a:cxnLst/>
              <a:rect r="r" b="b" t="t" l="l"/>
              <a:pathLst>
                <a:path h="1431456" w="1516562">
                  <a:moveTo>
                    <a:pt x="0" y="0"/>
                  </a:moveTo>
                  <a:lnTo>
                    <a:pt x="1516562" y="0"/>
                  </a:lnTo>
                  <a:lnTo>
                    <a:pt x="1516562" y="1431456"/>
                  </a:lnTo>
                  <a:lnTo>
                    <a:pt x="0" y="14314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265451" b="0"/>
              </a:stretch>
            </a:blipFill>
          </p:spPr>
        </p:sp>
        <p:grpSp>
          <p:nvGrpSpPr>
            <p:cNvPr name="Group 15" id="15"/>
            <p:cNvGrpSpPr>
              <a:grpSpLocks noChangeAspect="true"/>
            </p:cNvGrpSpPr>
            <p:nvPr/>
          </p:nvGrpSpPr>
          <p:grpSpPr>
            <a:xfrm rot="0">
              <a:off x="361723" y="740234"/>
              <a:ext cx="1325366" cy="1325366"/>
              <a:chOff x="0" y="0"/>
              <a:chExt cx="6350000" cy="6350000"/>
            </a:xfrm>
          </p:grpSpPr>
          <p:sp>
            <p:nvSpPr>
              <p:cNvPr name="Freeform 16" id="16"/>
              <p:cNvSpPr/>
              <p:nvPr/>
            </p:nvSpPr>
            <p:spPr>
              <a:xfrm flipH="true" flipV="false" rot="0">
                <a:off x="655320" y="655320"/>
                <a:ext cx="5039360" cy="5039360"/>
              </a:xfrm>
              <a:custGeom>
                <a:avLst/>
                <a:gdLst/>
                <a:ahLst/>
                <a:cxnLst/>
                <a:rect r="r" b="b" t="t" l="l"/>
                <a:pathLst>
                  <a:path h="5039360" w="5039360">
                    <a:moveTo>
                      <a:pt x="2519680" y="0"/>
                    </a:moveTo>
                    <a:cubicBezTo>
                      <a:pt x="3911600" y="0"/>
                      <a:pt x="5039360" y="1127760"/>
                      <a:pt x="5039360" y="2519680"/>
                    </a:cubicBezTo>
                    <a:cubicBezTo>
                      <a:pt x="5039360" y="3911600"/>
                      <a:pt x="3911600" y="5039360"/>
                      <a:pt x="2519680" y="5039360"/>
                    </a:cubicBezTo>
                    <a:cubicBezTo>
                      <a:pt x="1127760" y="5039360"/>
                      <a:pt x="0" y="3911600"/>
                      <a:pt x="0" y="2519680"/>
                    </a:cubicBezTo>
                    <a:cubicBezTo>
                      <a:pt x="0" y="1127760"/>
                      <a:pt x="1127760" y="0"/>
                      <a:pt x="251968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24415" t="-12931" r="-1206" b="-75503"/>
                </a:stretch>
              </a:blipFill>
            </p:spPr>
          </p:sp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3670" y="0"/>
                      <a:pt x="0" y="1424940"/>
                      <a:pt x="0" y="3175000"/>
                    </a:cubicBezTo>
                    <a:cubicBezTo>
                      <a:pt x="0" y="4925060"/>
                      <a:pt x="1423670" y="6350000"/>
                      <a:pt x="3175000" y="6350000"/>
                    </a:cubicBezTo>
                    <a:cubicBezTo>
                      <a:pt x="4925060" y="6350000"/>
                      <a:pt x="6350000" y="4926330"/>
                      <a:pt x="6350000" y="3175000"/>
                    </a:cubicBezTo>
                    <a:cubicBezTo>
                      <a:pt x="6350000" y="1424940"/>
                      <a:pt x="4926330" y="0"/>
                      <a:pt x="3175000" y="0"/>
                    </a:cubicBezTo>
                    <a:close/>
                    <a:moveTo>
                      <a:pt x="3175000" y="5833110"/>
                    </a:moveTo>
                    <a:cubicBezTo>
                      <a:pt x="1709420" y="5833110"/>
                      <a:pt x="516890" y="4640580"/>
                      <a:pt x="516890" y="3175000"/>
                    </a:cubicBezTo>
                    <a:cubicBezTo>
                      <a:pt x="516890" y="1709420"/>
                      <a:pt x="1709420" y="516890"/>
                      <a:pt x="3175000" y="516890"/>
                    </a:cubicBezTo>
                    <a:cubicBezTo>
                      <a:pt x="4640580" y="516890"/>
                      <a:pt x="5833110" y="1709420"/>
                      <a:pt x="5833110" y="3175000"/>
                    </a:cubicBezTo>
                    <a:cubicBezTo>
                      <a:pt x="5833110" y="4640580"/>
                      <a:pt x="4640580" y="5833110"/>
                      <a:pt x="3175000" y="583311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name="TextBox 18" id="18"/>
          <p:cNvSpPr txBox="true"/>
          <p:nvPr/>
        </p:nvSpPr>
        <p:spPr>
          <a:xfrm rot="0">
            <a:off x="745219" y="1516857"/>
            <a:ext cx="8962156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b="true" sz="4499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Opti</a:t>
            </a:r>
            <a:r>
              <a:rPr lang="en-US" b="true" sz="4499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on 1: </a:t>
            </a:r>
            <a:r>
              <a:rPr lang="en-US" b="true" sz="4499">
                <a:solidFill>
                  <a:srgbClr val="FFDE59"/>
                </a:solidFill>
                <a:latin typeface="Inter Bold"/>
                <a:ea typeface="Inter Bold"/>
                <a:cs typeface="Inter Bold"/>
                <a:sym typeface="Inter Bold"/>
              </a:rPr>
              <a:t>Free Clarity Session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685996" y="3958035"/>
            <a:ext cx="8350273" cy="4099972"/>
            <a:chOff x="0" y="0"/>
            <a:chExt cx="2199249" cy="1079828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199249" cy="1079828"/>
            </a:xfrm>
            <a:custGeom>
              <a:avLst/>
              <a:gdLst/>
              <a:ahLst/>
              <a:cxnLst/>
              <a:rect r="r" b="b" t="t" l="l"/>
              <a:pathLst>
                <a:path h="1079828" w="2199249">
                  <a:moveTo>
                    <a:pt x="37086" y="0"/>
                  </a:moveTo>
                  <a:lnTo>
                    <a:pt x="2162163" y="0"/>
                  </a:lnTo>
                  <a:cubicBezTo>
                    <a:pt x="2182645" y="0"/>
                    <a:pt x="2199249" y="16604"/>
                    <a:pt x="2199249" y="37086"/>
                  </a:cubicBezTo>
                  <a:lnTo>
                    <a:pt x="2199249" y="1042742"/>
                  </a:lnTo>
                  <a:cubicBezTo>
                    <a:pt x="2199249" y="1052578"/>
                    <a:pt x="2195342" y="1062011"/>
                    <a:pt x="2188387" y="1068966"/>
                  </a:cubicBezTo>
                  <a:cubicBezTo>
                    <a:pt x="2181432" y="1075921"/>
                    <a:pt x="2171999" y="1079828"/>
                    <a:pt x="2162163" y="1079828"/>
                  </a:cubicBezTo>
                  <a:lnTo>
                    <a:pt x="37086" y="1079828"/>
                  </a:lnTo>
                  <a:cubicBezTo>
                    <a:pt x="27250" y="1079828"/>
                    <a:pt x="17817" y="1075921"/>
                    <a:pt x="10862" y="1068966"/>
                  </a:cubicBezTo>
                  <a:cubicBezTo>
                    <a:pt x="3907" y="1062011"/>
                    <a:pt x="0" y="1052578"/>
                    <a:pt x="0" y="1042742"/>
                  </a:cubicBezTo>
                  <a:lnTo>
                    <a:pt x="0" y="37086"/>
                  </a:lnTo>
                  <a:cubicBezTo>
                    <a:pt x="0" y="27250"/>
                    <a:pt x="3907" y="17817"/>
                    <a:pt x="10862" y="10862"/>
                  </a:cubicBezTo>
                  <a:cubicBezTo>
                    <a:pt x="17817" y="3907"/>
                    <a:pt x="27250" y="0"/>
                    <a:pt x="37086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2B345D">
                    <a:alpha val="50000"/>
                  </a:srgbClr>
                </a:gs>
                <a:gs pos="100000">
                  <a:srgbClr val="CB1422">
                    <a:alpha val="50000"/>
                  </a:srgbClr>
                </a:gs>
              </a:gsLst>
              <a:lin ang="2700000"/>
            </a:gradFill>
            <a:ln w="38100" cap="rnd">
              <a:solidFill>
                <a:srgbClr val="FFFFFF">
                  <a:alpha val="49804"/>
                </a:srgbClr>
              </a:solidFill>
              <a:prstDash val="solid"/>
              <a:round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2199249" cy="11179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9251731" y="3958035"/>
            <a:ext cx="8350273" cy="4099972"/>
            <a:chOff x="0" y="0"/>
            <a:chExt cx="2199249" cy="107982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199249" cy="1079828"/>
            </a:xfrm>
            <a:custGeom>
              <a:avLst/>
              <a:gdLst/>
              <a:ahLst/>
              <a:cxnLst/>
              <a:rect r="r" b="b" t="t" l="l"/>
              <a:pathLst>
                <a:path h="1079828" w="2199249">
                  <a:moveTo>
                    <a:pt x="37086" y="0"/>
                  </a:moveTo>
                  <a:lnTo>
                    <a:pt x="2162163" y="0"/>
                  </a:lnTo>
                  <a:cubicBezTo>
                    <a:pt x="2182645" y="0"/>
                    <a:pt x="2199249" y="16604"/>
                    <a:pt x="2199249" y="37086"/>
                  </a:cubicBezTo>
                  <a:lnTo>
                    <a:pt x="2199249" y="1042742"/>
                  </a:lnTo>
                  <a:cubicBezTo>
                    <a:pt x="2199249" y="1052578"/>
                    <a:pt x="2195342" y="1062011"/>
                    <a:pt x="2188387" y="1068966"/>
                  </a:cubicBezTo>
                  <a:cubicBezTo>
                    <a:pt x="2181432" y="1075921"/>
                    <a:pt x="2171999" y="1079828"/>
                    <a:pt x="2162163" y="1079828"/>
                  </a:cubicBezTo>
                  <a:lnTo>
                    <a:pt x="37086" y="1079828"/>
                  </a:lnTo>
                  <a:cubicBezTo>
                    <a:pt x="27250" y="1079828"/>
                    <a:pt x="17817" y="1075921"/>
                    <a:pt x="10862" y="1068966"/>
                  </a:cubicBezTo>
                  <a:cubicBezTo>
                    <a:pt x="3907" y="1062011"/>
                    <a:pt x="0" y="1052578"/>
                    <a:pt x="0" y="1042742"/>
                  </a:cubicBezTo>
                  <a:lnTo>
                    <a:pt x="0" y="37086"/>
                  </a:lnTo>
                  <a:cubicBezTo>
                    <a:pt x="0" y="27250"/>
                    <a:pt x="3907" y="17817"/>
                    <a:pt x="10862" y="10862"/>
                  </a:cubicBezTo>
                  <a:cubicBezTo>
                    <a:pt x="17817" y="3907"/>
                    <a:pt x="27250" y="0"/>
                    <a:pt x="37086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2B345D">
                    <a:alpha val="50000"/>
                  </a:srgbClr>
                </a:gs>
                <a:gs pos="100000">
                  <a:srgbClr val="CB1422">
                    <a:alpha val="50000"/>
                  </a:srgbClr>
                </a:gs>
              </a:gsLst>
              <a:lin ang="2700000"/>
            </a:gradFill>
            <a:ln w="38100" cap="rnd">
              <a:solidFill>
                <a:srgbClr val="FFFFFF">
                  <a:alpha val="49804"/>
                </a:srgbClr>
              </a:solidFill>
              <a:prstDash val="solid"/>
              <a:round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2199249" cy="11179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9622948" y="4436396"/>
            <a:ext cx="7607840" cy="3143250"/>
            <a:chOff x="0" y="0"/>
            <a:chExt cx="10143787" cy="4191000"/>
          </a:xfrm>
        </p:grpSpPr>
        <p:sp>
          <p:nvSpPr>
            <p:cNvPr name="TextBox 26" id="26"/>
            <p:cNvSpPr txBox="true"/>
            <p:nvPr/>
          </p:nvSpPr>
          <p:spPr>
            <a:xfrm rot="0">
              <a:off x="0" y="-57150"/>
              <a:ext cx="6261165" cy="666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b="true" sz="3000">
                  <a:solidFill>
                    <a:srgbClr val="FFFFFF"/>
                  </a:solidFill>
                  <a:latin typeface="Inter Semi-Bold"/>
                  <a:ea typeface="Inter Semi-Bold"/>
                  <a:cs typeface="Inter Semi-Bold"/>
                  <a:sym typeface="Inter Semi-Bold"/>
                </a:rPr>
                <a:t>Operati</a:t>
              </a:r>
              <a:r>
                <a:rPr lang="en-US" b="true" sz="3000">
                  <a:solidFill>
                    <a:srgbClr val="FFFFFF"/>
                  </a:solidFill>
                  <a:latin typeface="Inter Semi-Bold"/>
                  <a:ea typeface="Inter Semi-Bold"/>
                  <a:cs typeface="Inter Semi-Bold"/>
                  <a:sym typeface="Inter Semi-Bold"/>
                </a:rPr>
                <a:t>onal </a:t>
              </a:r>
              <a:r>
                <a:rPr lang="en-US" b="true" sz="3000">
                  <a:solidFill>
                    <a:srgbClr val="FFDE59"/>
                  </a:solidFill>
                  <a:latin typeface="Inter Semi-Bold"/>
                  <a:ea typeface="Inter Semi-Bold"/>
                  <a:cs typeface="Inter Semi-Bold"/>
                  <a:sym typeface="Inter Semi-Bold"/>
                </a:rPr>
                <a:t>Parameters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0" y="1228725"/>
              <a:ext cx="10143787" cy="2962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99"/>
                </a:lnSpc>
              </a:pPr>
              <a:r>
                <a:rPr lang="en-US" b="true" sz="2499">
                  <a:solidFill>
                    <a:srgbClr val="FFFFFF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Avail</a:t>
              </a:r>
              <a:r>
                <a:rPr lang="en-US" b="true" sz="2499">
                  <a:solidFill>
                    <a:srgbClr val="FFFFFF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ability:</a:t>
              </a:r>
              <a:r>
                <a:rPr lang="en-US" sz="2499">
                  <a:solidFill>
                    <a:srgbClr val="FFFFFF"/>
                  </a:solidFill>
                  <a:latin typeface="Inter Light"/>
                  <a:ea typeface="Inter Light"/>
                  <a:cs typeface="Inter Light"/>
                  <a:sym typeface="Inter Light"/>
                </a:rPr>
                <a:t> Limited slots, scheduled strictly on fixed days (primarily Thursdays).</a:t>
              </a:r>
            </a:p>
            <a:p>
              <a:pPr algn="l">
                <a:lnSpc>
                  <a:spcPts val="2999"/>
                </a:lnSpc>
              </a:pPr>
            </a:p>
            <a:p>
              <a:pPr algn="l">
                <a:lnSpc>
                  <a:spcPts val="2999"/>
                </a:lnSpc>
              </a:pPr>
              <a:r>
                <a:rPr lang="en-US" b="true" sz="2499">
                  <a:solidFill>
                    <a:srgbClr val="FFFFFF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Focus:</a:t>
              </a:r>
              <a:r>
                <a:rPr lang="en-US" sz="2499">
                  <a:solidFill>
                    <a:srgbClr val="FFFFFF"/>
                  </a:solidFill>
                  <a:latin typeface="Inter Light"/>
                  <a:ea typeface="Inter Light"/>
                  <a:cs typeface="Inter Light"/>
                  <a:sym typeface="Inter Light"/>
                </a:rPr>
                <a:t> General review. This introductory session does not include custom strategic roadmaps, technical audits, or written post-session resources.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221087" y="4436396"/>
            <a:ext cx="7280090" cy="3143250"/>
            <a:chOff x="0" y="0"/>
            <a:chExt cx="9706786" cy="4191000"/>
          </a:xfrm>
        </p:grpSpPr>
        <p:sp>
          <p:nvSpPr>
            <p:cNvPr name="TextBox 29" id="29"/>
            <p:cNvSpPr txBox="true"/>
            <p:nvPr/>
          </p:nvSpPr>
          <p:spPr>
            <a:xfrm rot="0">
              <a:off x="0" y="-57150"/>
              <a:ext cx="5805258" cy="666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b="true" sz="3000">
                  <a:solidFill>
                    <a:srgbClr val="FFFFFF"/>
                  </a:solidFill>
                  <a:latin typeface="Inter Semi-Bold"/>
                  <a:ea typeface="Inter Semi-Bold"/>
                  <a:cs typeface="Inter Semi-Bold"/>
                  <a:sym typeface="Inter Semi-Bold"/>
                </a:rPr>
                <a:t>Initi</a:t>
              </a:r>
              <a:r>
                <a:rPr lang="en-US" b="true" sz="3000">
                  <a:solidFill>
                    <a:srgbClr val="FFFFFF"/>
                  </a:solidFill>
                  <a:latin typeface="Inter Semi-Bold"/>
                  <a:ea typeface="Inter Semi-Bold"/>
                  <a:cs typeface="Inter Semi-Bold"/>
                  <a:sym typeface="Inter Semi-Bold"/>
                </a:rPr>
                <a:t>al </a:t>
              </a:r>
              <a:r>
                <a:rPr lang="en-US" b="true" sz="3000">
                  <a:solidFill>
                    <a:srgbClr val="FFDE59"/>
                  </a:solidFill>
                  <a:latin typeface="Inter Semi-Bold"/>
                  <a:ea typeface="Inter Semi-Bold"/>
                  <a:cs typeface="Inter Semi-Bold"/>
                  <a:sym typeface="Inter Semi-Bold"/>
                </a:rPr>
                <a:t>Alignment</a:t>
              </a:r>
              <a:r>
                <a:rPr lang="en-US" b="true" sz="3000">
                  <a:solidFill>
                    <a:srgbClr val="FFFFFF"/>
                  </a:solidFill>
                  <a:latin typeface="Inter Semi-Bold"/>
                  <a:ea typeface="Inter Semi-Bold"/>
                  <a:cs typeface="Inter Semi-Bold"/>
                  <a:sym typeface="Inter Semi-Bold"/>
                </a:rPr>
                <a:t> Check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0" y="1228725"/>
              <a:ext cx="9706786" cy="2962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99"/>
                </a:lnSpc>
              </a:pPr>
              <a:r>
                <a:rPr lang="en-US" sz="2499">
                  <a:solidFill>
                    <a:srgbClr val="FFFFFF"/>
                  </a:solidFill>
                  <a:latin typeface="Inter Light"/>
                  <a:ea typeface="Inter Light"/>
                  <a:cs typeface="Inter Light"/>
                  <a:sym typeface="Inter Light"/>
                </a:rPr>
                <a:t>A q</a:t>
              </a:r>
              <a:r>
                <a:rPr lang="en-US" sz="2499">
                  <a:solidFill>
                    <a:srgbClr val="FFFFFF"/>
                  </a:solidFill>
                  <a:latin typeface="Inter Light"/>
                  <a:ea typeface="Inter Light"/>
                  <a:cs typeface="Inter Light"/>
                  <a:sym typeface="Inter Light"/>
                </a:rPr>
                <a:t>uick, zero-commitment 15-20 minute online session on Zoho Meet designed strictly for first-time inquiries. Perfect for sorting out initial visual and tactical confusion, determining business viability, and seeing if Hemant's growth methods match your long-term goals.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11" t="0" r="-1393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971516" y="0"/>
            <a:ext cx="1538239" cy="4535488"/>
            <a:chOff x="0" y="0"/>
            <a:chExt cx="405133" cy="119453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05133" cy="1194532"/>
            </a:xfrm>
            <a:custGeom>
              <a:avLst/>
              <a:gdLst/>
              <a:ahLst/>
              <a:cxnLst/>
              <a:rect r="r" b="b" t="t" l="l"/>
              <a:pathLst>
                <a:path h="1194532" w="405133">
                  <a:moveTo>
                    <a:pt x="0" y="0"/>
                  </a:moveTo>
                  <a:lnTo>
                    <a:pt x="405133" y="0"/>
                  </a:lnTo>
                  <a:lnTo>
                    <a:pt x="405133" y="1194532"/>
                  </a:lnTo>
                  <a:lnTo>
                    <a:pt x="0" y="1194532"/>
                  </a:lnTo>
                  <a:close/>
                </a:path>
              </a:pathLst>
            </a:custGeom>
            <a:gradFill rotWithShape="true">
              <a:gsLst>
                <a:gs pos="0">
                  <a:srgbClr val="CB1422">
                    <a:alpha val="100000"/>
                  </a:srgbClr>
                </a:gs>
                <a:gs pos="100000">
                  <a:srgbClr val="CB1422">
                    <a:alpha val="0"/>
                  </a:srgbClr>
                </a:gs>
              </a:gsLst>
              <a:lin ang="540000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05133" cy="12326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0" y="8612990"/>
            <a:ext cx="6177981" cy="1062020"/>
            <a:chOff x="0" y="0"/>
            <a:chExt cx="1627123" cy="27970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27123" cy="279709"/>
            </a:xfrm>
            <a:custGeom>
              <a:avLst/>
              <a:gdLst/>
              <a:ahLst/>
              <a:cxnLst/>
              <a:rect r="r" b="b" t="t" l="l"/>
              <a:pathLst>
                <a:path h="279709" w="1627123">
                  <a:moveTo>
                    <a:pt x="0" y="0"/>
                  </a:moveTo>
                  <a:lnTo>
                    <a:pt x="1627123" y="0"/>
                  </a:lnTo>
                  <a:lnTo>
                    <a:pt x="1627123" y="279709"/>
                  </a:lnTo>
                  <a:lnTo>
                    <a:pt x="0" y="279709"/>
                  </a:lnTo>
                  <a:close/>
                </a:path>
              </a:pathLst>
            </a:custGeom>
            <a:gradFill rotWithShape="true">
              <a:gsLst>
                <a:gs pos="0">
                  <a:srgbClr val="CB1422">
                    <a:alpha val="100000"/>
                  </a:srgbClr>
                </a:gs>
                <a:gs pos="100000">
                  <a:srgbClr val="CB1422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627123" cy="3178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931765" y="-395977"/>
            <a:ext cx="4777331" cy="1727470"/>
            <a:chOff x="0" y="0"/>
            <a:chExt cx="6369774" cy="2303293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6369774" cy="2303293"/>
              <a:chOff x="0" y="0"/>
              <a:chExt cx="1185109" cy="428532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185109" cy="428532"/>
              </a:xfrm>
              <a:custGeom>
                <a:avLst/>
                <a:gdLst/>
                <a:ahLst/>
                <a:cxnLst/>
                <a:rect r="r" b="b" t="t" l="l"/>
                <a:pathLst>
                  <a:path h="428532" w="1185109">
                    <a:moveTo>
                      <a:pt x="59000" y="0"/>
                    </a:moveTo>
                    <a:lnTo>
                      <a:pt x="1126109" y="0"/>
                    </a:lnTo>
                    <a:cubicBezTo>
                      <a:pt x="1141757" y="0"/>
                      <a:pt x="1156764" y="6216"/>
                      <a:pt x="1167829" y="17281"/>
                    </a:cubicBezTo>
                    <a:cubicBezTo>
                      <a:pt x="1178893" y="28345"/>
                      <a:pt x="1185109" y="43352"/>
                      <a:pt x="1185109" y="59000"/>
                    </a:cubicBezTo>
                    <a:lnTo>
                      <a:pt x="1185109" y="369532"/>
                    </a:lnTo>
                    <a:cubicBezTo>
                      <a:pt x="1185109" y="385180"/>
                      <a:pt x="1178893" y="400187"/>
                      <a:pt x="1167829" y="411252"/>
                    </a:cubicBezTo>
                    <a:cubicBezTo>
                      <a:pt x="1156764" y="422316"/>
                      <a:pt x="1141757" y="428532"/>
                      <a:pt x="1126109" y="428532"/>
                    </a:cubicBezTo>
                    <a:lnTo>
                      <a:pt x="59000" y="428532"/>
                    </a:lnTo>
                    <a:cubicBezTo>
                      <a:pt x="43352" y="428532"/>
                      <a:pt x="28345" y="422316"/>
                      <a:pt x="17281" y="411252"/>
                    </a:cubicBezTo>
                    <a:cubicBezTo>
                      <a:pt x="6216" y="400187"/>
                      <a:pt x="0" y="385180"/>
                      <a:pt x="0" y="369532"/>
                    </a:cubicBezTo>
                    <a:lnTo>
                      <a:pt x="0" y="59000"/>
                    </a:lnTo>
                    <a:cubicBezTo>
                      <a:pt x="0" y="43352"/>
                      <a:pt x="6216" y="28345"/>
                      <a:pt x="17281" y="17281"/>
                    </a:cubicBezTo>
                    <a:cubicBezTo>
                      <a:pt x="28345" y="6216"/>
                      <a:pt x="43352" y="0"/>
                      <a:pt x="59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9525"/>
                <a:ext cx="1185109" cy="419007"/>
              </a:xfrm>
              <a:prstGeom prst="rect">
                <a:avLst/>
              </a:prstGeom>
            </p:spPr>
            <p:txBody>
              <a:bodyPr anchor="ctr" rtlCol="false" tIns="50368" lIns="50368" bIns="50368" rIns="50368"/>
              <a:lstStyle/>
              <a:p>
                <a:pPr algn="ctr">
                  <a:lnSpc>
                    <a:spcPts val="2625"/>
                  </a:lnSpc>
                </a:pPr>
              </a:p>
            </p:txBody>
          </p:sp>
        </p:grpSp>
        <p:sp>
          <p:nvSpPr>
            <p:cNvPr name="TextBox 13" id="13"/>
            <p:cNvSpPr txBox="true"/>
            <p:nvPr/>
          </p:nvSpPr>
          <p:spPr>
            <a:xfrm rot="0">
              <a:off x="1743185" y="963545"/>
              <a:ext cx="4360464" cy="10787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42"/>
                </a:lnSpc>
              </a:pPr>
              <a:r>
                <a:rPr lang="en-US" sz="5122" spc="133">
                  <a:solidFill>
                    <a:srgbClr val="2A3560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HEMANT</a:t>
              </a:r>
            </a:p>
            <a:p>
              <a:pPr algn="ctr">
                <a:lnSpc>
                  <a:spcPts val="1969"/>
                </a:lnSpc>
              </a:pPr>
              <a:r>
                <a:rPr lang="en-US" b="true" sz="2625" spc="291">
                  <a:solidFill>
                    <a:srgbClr val="CB001C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KUMAR SHARMA</a:t>
              </a:r>
            </a:p>
          </p:txBody>
        </p:sp>
        <p:sp>
          <p:nvSpPr>
            <p:cNvPr name="Freeform 14" id="14"/>
            <p:cNvSpPr/>
            <p:nvPr/>
          </p:nvSpPr>
          <p:spPr>
            <a:xfrm flipH="false" flipV="false" rot="0">
              <a:off x="266125" y="687189"/>
              <a:ext cx="1516562" cy="1431456"/>
            </a:xfrm>
            <a:custGeom>
              <a:avLst/>
              <a:gdLst/>
              <a:ahLst/>
              <a:cxnLst/>
              <a:rect r="r" b="b" t="t" l="l"/>
              <a:pathLst>
                <a:path h="1431456" w="1516562">
                  <a:moveTo>
                    <a:pt x="0" y="0"/>
                  </a:moveTo>
                  <a:lnTo>
                    <a:pt x="1516562" y="0"/>
                  </a:lnTo>
                  <a:lnTo>
                    <a:pt x="1516562" y="1431456"/>
                  </a:lnTo>
                  <a:lnTo>
                    <a:pt x="0" y="14314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265451" b="0"/>
              </a:stretch>
            </a:blipFill>
          </p:spPr>
        </p:sp>
        <p:grpSp>
          <p:nvGrpSpPr>
            <p:cNvPr name="Group 15" id="15"/>
            <p:cNvGrpSpPr>
              <a:grpSpLocks noChangeAspect="true"/>
            </p:cNvGrpSpPr>
            <p:nvPr/>
          </p:nvGrpSpPr>
          <p:grpSpPr>
            <a:xfrm rot="0">
              <a:off x="361723" y="740234"/>
              <a:ext cx="1325366" cy="1325366"/>
              <a:chOff x="0" y="0"/>
              <a:chExt cx="6350000" cy="6350000"/>
            </a:xfrm>
          </p:grpSpPr>
          <p:sp>
            <p:nvSpPr>
              <p:cNvPr name="Freeform 16" id="16"/>
              <p:cNvSpPr/>
              <p:nvPr/>
            </p:nvSpPr>
            <p:spPr>
              <a:xfrm flipH="true" flipV="false" rot="0">
                <a:off x="655320" y="655320"/>
                <a:ext cx="5039360" cy="5039360"/>
              </a:xfrm>
              <a:custGeom>
                <a:avLst/>
                <a:gdLst/>
                <a:ahLst/>
                <a:cxnLst/>
                <a:rect r="r" b="b" t="t" l="l"/>
                <a:pathLst>
                  <a:path h="5039360" w="5039360">
                    <a:moveTo>
                      <a:pt x="2519680" y="0"/>
                    </a:moveTo>
                    <a:cubicBezTo>
                      <a:pt x="3911600" y="0"/>
                      <a:pt x="5039360" y="1127760"/>
                      <a:pt x="5039360" y="2519680"/>
                    </a:cubicBezTo>
                    <a:cubicBezTo>
                      <a:pt x="5039360" y="3911600"/>
                      <a:pt x="3911600" y="5039360"/>
                      <a:pt x="2519680" y="5039360"/>
                    </a:cubicBezTo>
                    <a:cubicBezTo>
                      <a:pt x="1127760" y="5039360"/>
                      <a:pt x="0" y="3911600"/>
                      <a:pt x="0" y="2519680"/>
                    </a:cubicBezTo>
                    <a:cubicBezTo>
                      <a:pt x="0" y="1127760"/>
                      <a:pt x="1127760" y="0"/>
                      <a:pt x="251968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24415" t="-12931" r="-1206" b="-75503"/>
                </a:stretch>
              </a:blipFill>
            </p:spPr>
          </p:sp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3670" y="0"/>
                      <a:pt x="0" y="1424940"/>
                      <a:pt x="0" y="3175000"/>
                    </a:cubicBezTo>
                    <a:cubicBezTo>
                      <a:pt x="0" y="4925060"/>
                      <a:pt x="1423670" y="6350000"/>
                      <a:pt x="3175000" y="6350000"/>
                    </a:cubicBezTo>
                    <a:cubicBezTo>
                      <a:pt x="4925060" y="6350000"/>
                      <a:pt x="6350000" y="4926330"/>
                      <a:pt x="6350000" y="3175000"/>
                    </a:cubicBezTo>
                    <a:cubicBezTo>
                      <a:pt x="6350000" y="1424940"/>
                      <a:pt x="4926330" y="0"/>
                      <a:pt x="3175000" y="0"/>
                    </a:cubicBezTo>
                    <a:close/>
                    <a:moveTo>
                      <a:pt x="3175000" y="5833110"/>
                    </a:moveTo>
                    <a:cubicBezTo>
                      <a:pt x="1709420" y="5833110"/>
                      <a:pt x="516890" y="4640580"/>
                      <a:pt x="516890" y="3175000"/>
                    </a:cubicBezTo>
                    <a:cubicBezTo>
                      <a:pt x="516890" y="1709420"/>
                      <a:pt x="1709420" y="516890"/>
                      <a:pt x="3175000" y="516890"/>
                    </a:cubicBezTo>
                    <a:cubicBezTo>
                      <a:pt x="4640580" y="516890"/>
                      <a:pt x="5833110" y="1709420"/>
                      <a:pt x="5833110" y="3175000"/>
                    </a:cubicBezTo>
                    <a:cubicBezTo>
                      <a:pt x="5833110" y="4640580"/>
                      <a:pt x="4640580" y="5833110"/>
                      <a:pt x="3175000" y="583311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name="TextBox 18" id="18"/>
          <p:cNvSpPr txBox="true"/>
          <p:nvPr/>
        </p:nvSpPr>
        <p:spPr>
          <a:xfrm rot="0">
            <a:off x="745219" y="1516857"/>
            <a:ext cx="8052639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b="true" sz="4499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Opti</a:t>
            </a:r>
            <a:r>
              <a:rPr lang="en-US" b="true" sz="4499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on 2: </a:t>
            </a:r>
            <a:r>
              <a:rPr lang="en-US" b="true" sz="4499">
                <a:solidFill>
                  <a:srgbClr val="FFDE59"/>
                </a:solidFill>
                <a:latin typeface="Inter Bold"/>
                <a:ea typeface="Inter Bold"/>
                <a:cs typeface="Inter Bold"/>
                <a:sym typeface="Inter Bold"/>
              </a:rPr>
              <a:t>Fixed-Day Session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685996" y="3269113"/>
            <a:ext cx="8350273" cy="4788894"/>
            <a:chOff x="0" y="0"/>
            <a:chExt cx="2199249" cy="1261272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199249" cy="1261272"/>
            </a:xfrm>
            <a:custGeom>
              <a:avLst/>
              <a:gdLst/>
              <a:ahLst/>
              <a:cxnLst/>
              <a:rect r="r" b="b" t="t" l="l"/>
              <a:pathLst>
                <a:path h="1261272" w="2199249">
                  <a:moveTo>
                    <a:pt x="37086" y="0"/>
                  </a:moveTo>
                  <a:lnTo>
                    <a:pt x="2162163" y="0"/>
                  </a:lnTo>
                  <a:cubicBezTo>
                    <a:pt x="2182645" y="0"/>
                    <a:pt x="2199249" y="16604"/>
                    <a:pt x="2199249" y="37086"/>
                  </a:cubicBezTo>
                  <a:lnTo>
                    <a:pt x="2199249" y="1224187"/>
                  </a:lnTo>
                  <a:cubicBezTo>
                    <a:pt x="2199249" y="1234022"/>
                    <a:pt x="2195342" y="1243455"/>
                    <a:pt x="2188387" y="1250410"/>
                  </a:cubicBezTo>
                  <a:cubicBezTo>
                    <a:pt x="2181432" y="1257365"/>
                    <a:pt x="2171999" y="1261272"/>
                    <a:pt x="2162163" y="1261272"/>
                  </a:cubicBezTo>
                  <a:lnTo>
                    <a:pt x="37086" y="1261272"/>
                  </a:lnTo>
                  <a:cubicBezTo>
                    <a:pt x="16604" y="1261272"/>
                    <a:pt x="0" y="1244668"/>
                    <a:pt x="0" y="1224187"/>
                  </a:cubicBezTo>
                  <a:lnTo>
                    <a:pt x="0" y="37086"/>
                  </a:lnTo>
                  <a:cubicBezTo>
                    <a:pt x="0" y="27250"/>
                    <a:pt x="3907" y="17817"/>
                    <a:pt x="10862" y="10862"/>
                  </a:cubicBezTo>
                  <a:cubicBezTo>
                    <a:pt x="17817" y="3907"/>
                    <a:pt x="27250" y="0"/>
                    <a:pt x="37086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2B345D">
                    <a:alpha val="50000"/>
                  </a:srgbClr>
                </a:gs>
                <a:gs pos="100000">
                  <a:srgbClr val="CB1422">
                    <a:alpha val="50000"/>
                  </a:srgbClr>
                </a:gs>
              </a:gsLst>
              <a:lin ang="2700000"/>
            </a:gradFill>
            <a:ln w="38100" cap="rnd">
              <a:solidFill>
                <a:srgbClr val="FFFFFF">
                  <a:alpha val="49804"/>
                </a:srgbClr>
              </a:solidFill>
              <a:prstDash val="solid"/>
              <a:round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2199249" cy="12993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9251731" y="3269113"/>
            <a:ext cx="8350273" cy="4788894"/>
            <a:chOff x="0" y="0"/>
            <a:chExt cx="2199249" cy="1261272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199249" cy="1261272"/>
            </a:xfrm>
            <a:custGeom>
              <a:avLst/>
              <a:gdLst/>
              <a:ahLst/>
              <a:cxnLst/>
              <a:rect r="r" b="b" t="t" l="l"/>
              <a:pathLst>
                <a:path h="1261272" w="2199249">
                  <a:moveTo>
                    <a:pt x="37086" y="0"/>
                  </a:moveTo>
                  <a:lnTo>
                    <a:pt x="2162163" y="0"/>
                  </a:lnTo>
                  <a:cubicBezTo>
                    <a:pt x="2182645" y="0"/>
                    <a:pt x="2199249" y="16604"/>
                    <a:pt x="2199249" y="37086"/>
                  </a:cubicBezTo>
                  <a:lnTo>
                    <a:pt x="2199249" y="1224187"/>
                  </a:lnTo>
                  <a:cubicBezTo>
                    <a:pt x="2199249" y="1234022"/>
                    <a:pt x="2195342" y="1243455"/>
                    <a:pt x="2188387" y="1250410"/>
                  </a:cubicBezTo>
                  <a:cubicBezTo>
                    <a:pt x="2181432" y="1257365"/>
                    <a:pt x="2171999" y="1261272"/>
                    <a:pt x="2162163" y="1261272"/>
                  </a:cubicBezTo>
                  <a:lnTo>
                    <a:pt x="37086" y="1261272"/>
                  </a:lnTo>
                  <a:cubicBezTo>
                    <a:pt x="16604" y="1261272"/>
                    <a:pt x="0" y="1244668"/>
                    <a:pt x="0" y="1224187"/>
                  </a:cubicBezTo>
                  <a:lnTo>
                    <a:pt x="0" y="37086"/>
                  </a:lnTo>
                  <a:cubicBezTo>
                    <a:pt x="0" y="27250"/>
                    <a:pt x="3907" y="17817"/>
                    <a:pt x="10862" y="10862"/>
                  </a:cubicBezTo>
                  <a:cubicBezTo>
                    <a:pt x="17817" y="3907"/>
                    <a:pt x="27250" y="0"/>
                    <a:pt x="37086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2B345D">
                    <a:alpha val="50000"/>
                  </a:srgbClr>
                </a:gs>
                <a:gs pos="100000">
                  <a:srgbClr val="CB1422">
                    <a:alpha val="50000"/>
                  </a:srgbClr>
                </a:gs>
              </a:gsLst>
              <a:lin ang="2700000"/>
            </a:gradFill>
            <a:ln w="38100" cap="rnd">
              <a:solidFill>
                <a:srgbClr val="FFFFFF">
                  <a:alpha val="49804"/>
                </a:srgbClr>
              </a:solidFill>
              <a:prstDash val="solid"/>
              <a:round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2199249" cy="12993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9967678" y="4110985"/>
            <a:ext cx="6918380" cy="3105150"/>
            <a:chOff x="0" y="0"/>
            <a:chExt cx="9224507" cy="4140200"/>
          </a:xfrm>
        </p:grpSpPr>
        <p:sp>
          <p:nvSpPr>
            <p:cNvPr name="TextBox 26" id="26"/>
            <p:cNvSpPr txBox="true"/>
            <p:nvPr/>
          </p:nvSpPr>
          <p:spPr>
            <a:xfrm rot="0">
              <a:off x="0" y="-57150"/>
              <a:ext cx="4696403" cy="666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b="true" sz="3000">
                  <a:solidFill>
                    <a:srgbClr val="FFFFFF"/>
                  </a:solidFill>
                  <a:latin typeface="Inter Semi-Bold"/>
                  <a:ea typeface="Inter Semi-Bold"/>
                  <a:cs typeface="Inter Semi-Bold"/>
                  <a:sym typeface="Inter Semi-Bold"/>
                </a:rPr>
                <a:t>Acti</a:t>
              </a:r>
              <a:r>
                <a:rPr lang="en-US" b="true" sz="3000">
                  <a:solidFill>
                    <a:srgbClr val="FFFFFF"/>
                  </a:solidFill>
                  <a:latin typeface="Inter Semi-Bold"/>
                  <a:ea typeface="Inter Semi-Bold"/>
                  <a:cs typeface="Inter Semi-Bold"/>
                  <a:sym typeface="Inter Semi-Bold"/>
                </a:rPr>
                <a:t>onable</a:t>
              </a:r>
              <a:r>
                <a:rPr lang="en-US" b="true" sz="3000">
                  <a:solidFill>
                    <a:srgbClr val="FFDE59"/>
                  </a:solidFill>
                  <a:latin typeface="Inter Semi-Bold"/>
                  <a:ea typeface="Inter Semi-Bold"/>
                  <a:cs typeface="Inter Semi-Bold"/>
                  <a:sym typeface="Inter Semi-Bold"/>
                </a:rPr>
                <a:t> Format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0" y="1177925"/>
              <a:ext cx="9224507" cy="2962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99"/>
                </a:lnSpc>
              </a:pPr>
              <a:r>
                <a:rPr lang="en-US" b="true" sz="2499">
                  <a:solidFill>
                    <a:srgbClr val="FFFFFF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Pricing: N</a:t>
              </a:r>
              <a:r>
                <a:rPr lang="en-US" b="true" sz="2499">
                  <a:solidFill>
                    <a:srgbClr val="FFFFFF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ominal quick-access fee </a:t>
              </a:r>
            </a:p>
            <a:p>
              <a:pPr algn="l">
                <a:lnSpc>
                  <a:spcPts val="2999"/>
                </a:lnSpc>
              </a:pPr>
              <a:r>
                <a:rPr lang="en-US" b="true" sz="2499">
                  <a:solidFill>
                    <a:srgbClr val="FFFFFF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(₹1,000 - 1,500 + GST).</a:t>
              </a:r>
            </a:p>
            <a:p>
              <a:pPr algn="l">
                <a:lnSpc>
                  <a:spcPts val="2999"/>
                </a:lnSpc>
              </a:pPr>
              <a:r>
                <a:rPr lang="en-US" sz="2499">
                  <a:solidFill>
                    <a:srgbClr val="FFFFFF"/>
                  </a:solidFill>
                  <a:latin typeface="Inter Light"/>
                  <a:ea typeface="Inter Light"/>
                  <a:cs typeface="Inter Light"/>
                  <a:sym typeface="Inter Light"/>
                </a:rPr>
                <a:t>Execution: Hosted on a fixed weekly schedule (Tuesday mornings / Saturday evenings). Designed for swift, expert answers on standard marketing issues.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072747" y="3860954"/>
            <a:ext cx="7576770" cy="3605212"/>
            <a:chOff x="0" y="0"/>
            <a:chExt cx="10102360" cy="4806950"/>
          </a:xfrm>
        </p:grpSpPr>
        <p:sp>
          <p:nvSpPr>
            <p:cNvPr name="TextBox 29" id="29"/>
            <p:cNvSpPr txBox="true"/>
            <p:nvPr/>
          </p:nvSpPr>
          <p:spPr>
            <a:xfrm rot="0">
              <a:off x="0" y="-57150"/>
              <a:ext cx="5179354" cy="666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b="true" sz="3000">
                  <a:solidFill>
                    <a:srgbClr val="FFFFFF"/>
                  </a:solidFill>
                  <a:latin typeface="Inter Semi-Bold"/>
                  <a:ea typeface="Inter Semi-Bold"/>
                  <a:cs typeface="Inter Semi-Bold"/>
                  <a:sym typeface="Inter Semi-Bold"/>
                </a:rPr>
                <a:t>Rap</a:t>
              </a:r>
              <a:r>
                <a:rPr lang="en-US" b="true" sz="3000">
                  <a:solidFill>
                    <a:srgbClr val="FFFFFF"/>
                  </a:solidFill>
                  <a:latin typeface="Inter Semi-Bold"/>
                  <a:ea typeface="Inter Semi-Bold"/>
                  <a:cs typeface="Inter Semi-Bold"/>
                  <a:sym typeface="Inter Semi-Bold"/>
                </a:rPr>
                <a:t>id Tactic</a:t>
              </a:r>
              <a:r>
                <a:rPr lang="en-US" b="true" sz="3000">
                  <a:solidFill>
                    <a:srgbClr val="FFFFFF"/>
                  </a:solidFill>
                  <a:latin typeface="Inter Semi-Bold"/>
                  <a:ea typeface="Inter Semi-Bold"/>
                  <a:cs typeface="Inter Semi-Bold"/>
                  <a:sym typeface="Inter Semi-Bold"/>
                </a:rPr>
                <a:t>al </a:t>
              </a:r>
              <a:r>
                <a:rPr lang="en-US" b="true" sz="3000">
                  <a:solidFill>
                    <a:srgbClr val="FFDE59"/>
                  </a:solidFill>
                  <a:latin typeface="Inter Semi-Bold"/>
                  <a:ea typeface="Inter Semi-Bold"/>
                  <a:cs typeface="Inter Semi-Bold"/>
                  <a:sym typeface="Inter Semi-Bold"/>
                </a:rPr>
                <a:t>Audit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0" y="1177925"/>
              <a:ext cx="9706786" cy="14763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99"/>
                </a:lnSpc>
              </a:pPr>
              <a:r>
                <a:rPr lang="en-US" sz="2499">
                  <a:solidFill>
                    <a:srgbClr val="FFFFFF"/>
                  </a:solidFill>
                  <a:latin typeface="Inter Light"/>
                  <a:ea typeface="Inter Light"/>
                  <a:cs typeface="Inter Light"/>
                  <a:sym typeface="Inter Light"/>
                </a:rPr>
                <a:t>An a</a:t>
              </a:r>
              <a:r>
                <a:rPr lang="en-US" sz="2499">
                  <a:solidFill>
                    <a:srgbClr val="FFFFFF"/>
                  </a:solidFill>
                  <a:latin typeface="Inter Light"/>
                  <a:ea typeface="Inter Light"/>
                  <a:cs typeface="Inter Light"/>
                  <a:sym typeface="Inter Light"/>
                </a:rPr>
                <a:t>ction-focused, paid 20–30 minute online consultation engineered for immediate campaign correction and troubleshooting.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0" y="2835275"/>
              <a:ext cx="10102360" cy="1971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99"/>
                </a:lnSpc>
              </a:pPr>
              <a:r>
                <a:rPr lang="en-US" sz="2499">
                  <a:solidFill>
                    <a:srgbClr val="FFFFFF"/>
                  </a:solidFill>
                  <a:latin typeface="Inter Light"/>
                  <a:ea typeface="Inter Light"/>
                  <a:cs typeface="Inter Light"/>
                  <a:sym typeface="Inter Light"/>
                </a:rPr>
                <a:t>Ex</a:t>
              </a:r>
              <a:r>
                <a:rPr lang="en-US" sz="2499">
                  <a:solidFill>
                    <a:srgbClr val="FFFFFF"/>
                  </a:solidFill>
                  <a:latin typeface="Inter Light"/>
                  <a:ea typeface="Inter Light"/>
                  <a:cs typeface="Inter Light"/>
                  <a:sym typeface="Inter Light"/>
                </a:rPr>
                <a:t>cellent for busy professionals needing expert validation of active agency campaigns, website setups, or critical marketing queries without committing to extensive retainers.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11" t="0" r="-1393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37487" y="0"/>
            <a:ext cx="8050513" cy="10287000"/>
            <a:chOff x="0" y="0"/>
            <a:chExt cx="19082698" cy="24384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9082682" cy="24384000"/>
            </a:xfrm>
            <a:custGeom>
              <a:avLst/>
              <a:gdLst/>
              <a:ahLst/>
              <a:cxnLst/>
              <a:rect r="r" b="b" t="t" l="l"/>
              <a:pathLst>
                <a:path h="24384000" w="19082682">
                  <a:moveTo>
                    <a:pt x="0" y="0"/>
                  </a:moveTo>
                  <a:lnTo>
                    <a:pt x="19082682" y="0"/>
                  </a:lnTo>
                  <a:lnTo>
                    <a:pt x="19082682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5556" r="0" b="-2125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5971516" y="0"/>
            <a:ext cx="1538239" cy="4535488"/>
            <a:chOff x="0" y="0"/>
            <a:chExt cx="405133" cy="119453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05133" cy="1194532"/>
            </a:xfrm>
            <a:custGeom>
              <a:avLst/>
              <a:gdLst/>
              <a:ahLst/>
              <a:cxnLst/>
              <a:rect r="r" b="b" t="t" l="l"/>
              <a:pathLst>
                <a:path h="1194532" w="405133">
                  <a:moveTo>
                    <a:pt x="0" y="0"/>
                  </a:moveTo>
                  <a:lnTo>
                    <a:pt x="405133" y="0"/>
                  </a:lnTo>
                  <a:lnTo>
                    <a:pt x="405133" y="1194532"/>
                  </a:lnTo>
                  <a:lnTo>
                    <a:pt x="0" y="1194532"/>
                  </a:lnTo>
                  <a:close/>
                </a:path>
              </a:pathLst>
            </a:custGeom>
            <a:gradFill rotWithShape="true">
              <a:gsLst>
                <a:gs pos="0">
                  <a:srgbClr val="CB1422">
                    <a:alpha val="100000"/>
                  </a:srgbClr>
                </a:gs>
                <a:gs pos="100000">
                  <a:srgbClr val="CB1422">
                    <a:alpha val="0"/>
                  </a:srgbClr>
                </a:gs>
              </a:gsLst>
              <a:lin ang="540000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05133" cy="12326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0" y="8612990"/>
            <a:ext cx="6177981" cy="1062020"/>
            <a:chOff x="0" y="0"/>
            <a:chExt cx="1627123" cy="27970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627123" cy="279709"/>
            </a:xfrm>
            <a:custGeom>
              <a:avLst/>
              <a:gdLst/>
              <a:ahLst/>
              <a:cxnLst/>
              <a:rect r="r" b="b" t="t" l="l"/>
              <a:pathLst>
                <a:path h="279709" w="1627123">
                  <a:moveTo>
                    <a:pt x="0" y="0"/>
                  </a:moveTo>
                  <a:lnTo>
                    <a:pt x="1627123" y="0"/>
                  </a:lnTo>
                  <a:lnTo>
                    <a:pt x="1627123" y="279709"/>
                  </a:lnTo>
                  <a:lnTo>
                    <a:pt x="0" y="279709"/>
                  </a:lnTo>
                  <a:close/>
                </a:path>
              </a:pathLst>
            </a:custGeom>
            <a:gradFill rotWithShape="true">
              <a:gsLst>
                <a:gs pos="0">
                  <a:srgbClr val="CB1422">
                    <a:alpha val="100000"/>
                  </a:srgbClr>
                </a:gs>
                <a:gs pos="100000">
                  <a:srgbClr val="CB1422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627123" cy="3178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931765" y="-395977"/>
            <a:ext cx="4777331" cy="1727470"/>
            <a:chOff x="0" y="0"/>
            <a:chExt cx="6369774" cy="2303293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0"/>
              <a:ext cx="6369774" cy="2303293"/>
              <a:chOff x="0" y="0"/>
              <a:chExt cx="1185109" cy="428532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185109" cy="428532"/>
              </a:xfrm>
              <a:custGeom>
                <a:avLst/>
                <a:gdLst/>
                <a:ahLst/>
                <a:cxnLst/>
                <a:rect r="r" b="b" t="t" l="l"/>
                <a:pathLst>
                  <a:path h="428532" w="1185109">
                    <a:moveTo>
                      <a:pt x="59000" y="0"/>
                    </a:moveTo>
                    <a:lnTo>
                      <a:pt x="1126109" y="0"/>
                    </a:lnTo>
                    <a:cubicBezTo>
                      <a:pt x="1141757" y="0"/>
                      <a:pt x="1156764" y="6216"/>
                      <a:pt x="1167829" y="17281"/>
                    </a:cubicBezTo>
                    <a:cubicBezTo>
                      <a:pt x="1178893" y="28345"/>
                      <a:pt x="1185109" y="43352"/>
                      <a:pt x="1185109" y="59000"/>
                    </a:cubicBezTo>
                    <a:lnTo>
                      <a:pt x="1185109" y="369532"/>
                    </a:lnTo>
                    <a:cubicBezTo>
                      <a:pt x="1185109" y="385180"/>
                      <a:pt x="1178893" y="400187"/>
                      <a:pt x="1167829" y="411252"/>
                    </a:cubicBezTo>
                    <a:cubicBezTo>
                      <a:pt x="1156764" y="422316"/>
                      <a:pt x="1141757" y="428532"/>
                      <a:pt x="1126109" y="428532"/>
                    </a:cubicBezTo>
                    <a:lnTo>
                      <a:pt x="59000" y="428532"/>
                    </a:lnTo>
                    <a:cubicBezTo>
                      <a:pt x="43352" y="428532"/>
                      <a:pt x="28345" y="422316"/>
                      <a:pt x="17281" y="411252"/>
                    </a:cubicBezTo>
                    <a:cubicBezTo>
                      <a:pt x="6216" y="400187"/>
                      <a:pt x="0" y="385180"/>
                      <a:pt x="0" y="369532"/>
                    </a:cubicBezTo>
                    <a:lnTo>
                      <a:pt x="0" y="59000"/>
                    </a:lnTo>
                    <a:cubicBezTo>
                      <a:pt x="0" y="43352"/>
                      <a:pt x="6216" y="28345"/>
                      <a:pt x="17281" y="17281"/>
                    </a:cubicBezTo>
                    <a:cubicBezTo>
                      <a:pt x="28345" y="6216"/>
                      <a:pt x="43352" y="0"/>
                      <a:pt x="59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9525"/>
                <a:ext cx="1185109" cy="419007"/>
              </a:xfrm>
              <a:prstGeom prst="rect">
                <a:avLst/>
              </a:prstGeom>
            </p:spPr>
            <p:txBody>
              <a:bodyPr anchor="ctr" rtlCol="false" tIns="50368" lIns="50368" bIns="50368" rIns="50368"/>
              <a:lstStyle/>
              <a:p>
                <a:pPr algn="ctr">
                  <a:lnSpc>
                    <a:spcPts val="2625"/>
                  </a:lnSpc>
                </a:pPr>
              </a:p>
            </p:txBody>
          </p:sp>
        </p:grpSp>
        <p:sp>
          <p:nvSpPr>
            <p:cNvPr name="TextBox 15" id="15"/>
            <p:cNvSpPr txBox="true"/>
            <p:nvPr/>
          </p:nvSpPr>
          <p:spPr>
            <a:xfrm rot="0">
              <a:off x="1743185" y="963545"/>
              <a:ext cx="4360464" cy="10787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42"/>
                </a:lnSpc>
              </a:pPr>
              <a:r>
                <a:rPr lang="en-US" sz="5122" spc="133">
                  <a:solidFill>
                    <a:srgbClr val="2A3560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HEMANT</a:t>
              </a:r>
            </a:p>
            <a:p>
              <a:pPr algn="ctr">
                <a:lnSpc>
                  <a:spcPts val="1969"/>
                </a:lnSpc>
              </a:pPr>
              <a:r>
                <a:rPr lang="en-US" b="true" sz="2625" spc="291">
                  <a:solidFill>
                    <a:srgbClr val="CB001C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KUMAR SHARMA</a:t>
              </a:r>
            </a:p>
          </p:txBody>
        </p:sp>
        <p:sp>
          <p:nvSpPr>
            <p:cNvPr name="Freeform 16" id="16"/>
            <p:cNvSpPr/>
            <p:nvPr/>
          </p:nvSpPr>
          <p:spPr>
            <a:xfrm flipH="false" flipV="false" rot="0">
              <a:off x="266125" y="687189"/>
              <a:ext cx="1516562" cy="1431456"/>
            </a:xfrm>
            <a:custGeom>
              <a:avLst/>
              <a:gdLst/>
              <a:ahLst/>
              <a:cxnLst/>
              <a:rect r="r" b="b" t="t" l="l"/>
              <a:pathLst>
                <a:path h="1431456" w="1516562">
                  <a:moveTo>
                    <a:pt x="0" y="0"/>
                  </a:moveTo>
                  <a:lnTo>
                    <a:pt x="1516562" y="0"/>
                  </a:lnTo>
                  <a:lnTo>
                    <a:pt x="1516562" y="1431456"/>
                  </a:lnTo>
                  <a:lnTo>
                    <a:pt x="0" y="14314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-265451" b="0"/>
              </a:stretch>
            </a:blipFill>
          </p:spPr>
        </p:sp>
        <p:grpSp>
          <p:nvGrpSpPr>
            <p:cNvPr name="Group 17" id="17"/>
            <p:cNvGrpSpPr>
              <a:grpSpLocks noChangeAspect="true"/>
            </p:cNvGrpSpPr>
            <p:nvPr/>
          </p:nvGrpSpPr>
          <p:grpSpPr>
            <a:xfrm rot="0">
              <a:off x="361723" y="740234"/>
              <a:ext cx="1325366" cy="1325366"/>
              <a:chOff x="0" y="0"/>
              <a:chExt cx="6350000" cy="6350000"/>
            </a:xfrm>
          </p:grpSpPr>
          <p:sp>
            <p:nvSpPr>
              <p:cNvPr name="Freeform 18" id="18"/>
              <p:cNvSpPr/>
              <p:nvPr/>
            </p:nvSpPr>
            <p:spPr>
              <a:xfrm flipH="true" flipV="false" rot="0">
                <a:off x="655320" y="655320"/>
                <a:ext cx="5039360" cy="5039360"/>
              </a:xfrm>
              <a:custGeom>
                <a:avLst/>
                <a:gdLst/>
                <a:ahLst/>
                <a:cxnLst/>
                <a:rect r="r" b="b" t="t" l="l"/>
                <a:pathLst>
                  <a:path h="5039360" w="5039360">
                    <a:moveTo>
                      <a:pt x="2519680" y="0"/>
                    </a:moveTo>
                    <a:cubicBezTo>
                      <a:pt x="3911600" y="0"/>
                      <a:pt x="5039360" y="1127760"/>
                      <a:pt x="5039360" y="2519680"/>
                    </a:cubicBezTo>
                    <a:cubicBezTo>
                      <a:pt x="5039360" y="3911600"/>
                      <a:pt x="3911600" y="5039360"/>
                      <a:pt x="2519680" y="5039360"/>
                    </a:cubicBezTo>
                    <a:cubicBezTo>
                      <a:pt x="1127760" y="5039360"/>
                      <a:pt x="0" y="3911600"/>
                      <a:pt x="0" y="2519680"/>
                    </a:cubicBezTo>
                    <a:cubicBezTo>
                      <a:pt x="0" y="1127760"/>
                      <a:pt x="1127760" y="0"/>
                      <a:pt x="251968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24415" t="-12931" r="-1206" b="-75503"/>
                </a:stretch>
              </a:blipFill>
            </p:spPr>
          </p:sp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3670" y="0"/>
                      <a:pt x="0" y="1424940"/>
                      <a:pt x="0" y="3175000"/>
                    </a:cubicBezTo>
                    <a:cubicBezTo>
                      <a:pt x="0" y="4925060"/>
                      <a:pt x="1423670" y="6350000"/>
                      <a:pt x="3175000" y="6350000"/>
                    </a:cubicBezTo>
                    <a:cubicBezTo>
                      <a:pt x="4925060" y="6350000"/>
                      <a:pt x="6350000" y="4926330"/>
                      <a:pt x="6350000" y="3175000"/>
                    </a:cubicBezTo>
                    <a:cubicBezTo>
                      <a:pt x="6350000" y="1424940"/>
                      <a:pt x="4926330" y="0"/>
                      <a:pt x="3175000" y="0"/>
                    </a:cubicBezTo>
                    <a:close/>
                    <a:moveTo>
                      <a:pt x="3175000" y="5833110"/>
                    </a:moveTo>
                    <a:cubicBezTo>
                      <a:pt x="1709420" y="5833110"/>
                      <a:pt x="516890" y="4640580"/>
                      <a:pt x="516890" y="3175000"/>
                    </a:cubicBezTo>
                    <a:cubicBezTo>
                      <a:pt x="516890" y="1709420"/>
                      <a:pt x="1709420" y="516890"/>
                      <a:pt x="3175000" y="516890"/>
                    </a:cubicBezTo>
                    <a:cubicBezTo>
                      <a:pt x="4640580" y="516890"/>
                      <a:pt x="5833110" y="1709420"/>
                      <a:pt x="5833110" y="3175000"/>
                    </a:cubicBezTo>
                    <a:cubicBezTo>
                      <a:pt x="5833110" y="4640580"/>
                      <a:pt x="4640580" y="5833110"/>
                      <a:pt x="3175000" y="583311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name="TextBox 20" id="20"/>
          <p:cNvSpPr txBox="true"/>
          <p:nvPr/>
        </p:nvSpPr>
        <p:spPr>
          <a:xfrm rot="0">
            <a:off x="745219" y="1602582"/>
            <a:ext cx="8570311" cy="67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4499" b="true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Option</a:t>
            </a:r>
            <a:r>
              <a:rPr lang="en-US" sz="4499" b="true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 3: </a:t>
            </a:r>
            <a:r>
              <a:rPr lang="en-US" sz="4499" b="true">
                <a:solidFill>
                  <a:srgbClr val="FFDE59"/>
                </a:solidFill>
                <a:latin typeface="Inter Bold"/>
                <a:ea typeface="Inter Bold"/>
                <a:cs typeface="Inter Bold"/>
                <a:sym typeface="Inter Bold"/>
              </a:rPr>
              <a:t>Online Consultation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45219" y="3346297"/>
            <a:ext cx="8150021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b="true" sz="3000">
                <a:solidFill>
                  <a:srgbClr val="FFFFFF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Our Most Recomm</a:t>
            </a:r>
            <a:r>
              <a:rPr lang="en-US" b="true" sz="3000">
                <a:solidFill>
                  <a:srgbClr val="FFFFFF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ended Strategic Program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45219" y="4422622"/>
            <a:ext cx="7654478" cy="1104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A</a:t>
            </a:r>
            <a:r>
              <a:rPr lang="en-US" sz="2499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 structured, 60-70 minute online strategy session that performs a deep diagnostic of your active marketing pipeline.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45219" y="5770947"/>
            <a:ext cx="7819790" cy="1476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It</a:t>
            </a:r>
            <a:r>
              <a:rPr lang="en-US" sz="2499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 systematically identifies where your marketing campaigns are leaking money, analyzes your active competitors, and delivers a robust, concrete roadmap for sustainable client acquisition.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45219" y="7696057"/>
            <a:ext cx="8570311" cy="361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>
                <a:solidFill>
                  <a:srgbClr val="FFDE59"/>
                </a:solidFill>
                <a:latin typeface="Inter Light"/>
                <a:ea typeface="Inter Light"/>
                <a:cs typeface="Inter Light"/>
                <a:sym typeface="Inter Light"/>
              </a:rPr>
              <a:t>In</a:t>
            </a:r>
            <a:r>
              <a:rPr lang="en-US" sz="2499">
                <a:solidFill>
                  <a:srgbClr val="FFDE59"/>
                </a:solidFill>
                <a:latin typeface="Inter Light"/>
                <a:ea typeface="Inter Light"/>
                <a:cs typeface="Inter Light"/>
                <a:sym typeface="Inter Light"/>
              </a:rPr>
              <a:t>cludes a Custom-Compiled 48-Hour PDF Strategy Map.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11" t="0" r="-1393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971516" y="0"/>
            <a:ext cx="1538239" cy="4535488"/>
            <a:chOff x="0" y="0"/>
            <a:chExt cx="405133" cy="119453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05133" cy="1194532"/>
            </a:xfrm>
            <a:custGeom>
              <a:avLst/>
              <a:gdLst/>
              <a:ahLst/>
              <a:cxnLst/>
              <a:rect r="r" b="b" t="t" l="l"/>
              <a:pathLst>
                <a:path h="1194532" w="405133">
                  <a:moveTo>
                    <a:pt x="0" y="0"/>
                  </a:moveTo>
                  <a:lnTo>
                    <a:pt x="405133" y="0"/>
                  </a:lnTo>
                  <a:lnTo>
                    <a:pt x="405133" y="1194532"/>
                  </a:lnTo>
                  <a:lnTo>
                    <a:pt x="0" y="1194532"/>
                  </a:lnTo>
                  <a:close/>
                </a:path>
              </a:pathLst>
            </a:custGeom>
            <a:gradFill rotWithShape="true">
              <a:gsLst>
                <a:gs pos="0">
                  <a:srgbClr val="CB1422">
                    <a:alpha val="100000"/>
                  </a:srgbClr>
                </a:gs>
                <a:gs pos="100000">
                  <a:srgbClr val="CB1422">
                    <a:alpha val="0"/>
                  </a:srgbClr>
                </a:gs>
              </a:gsLst>
              <a:lin ang="540000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05133" cy="12326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0" y="8612990"/>
            <a:ext cx="6177981" cy="1062020"/>
            <a:chOff x="0" y="0"/>
            <a:chExt cx="1627123" cy="27970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27123" cy="279709"/>
            </a:xfrm>
            <a:custGeom>
              <a:avLst/>
              <a:gdLst/>
              <a:ahLst/>
              <a:cxnLst/>
              <a:rect r="r" b="b" t="t" l="l"/>
              <a:pathLst>
                <a:path h="279709" w="1627123">
                  <a:moveTo>
                    <a:pt x="0" y="0"/>
                  </a:moveTo>
                  <a:lnTo>
                    <a:pt x="1627123" y="0"/>
                  </a:lnTo>
                  <a:lnTo>
                    <a:pt x="1627123" y="279709"/>
                  </a:lnTo>
                  <a:lnTo>
                    <a:pt x="0" y="279709"/>
                  </a:lnTo>
                  <a:close/>
                </a:path>
              </a:pathLst>
            </a:custGeom>
            <a:gradFill rotWithShape="true">
              <a:gsLst>
                <a:gs pos="0">
                  <a:srgbClr val="CB1422">
                    <a:alpha val="100000"/>
                  </a:srgbClr>
                </a:gs>
                <a:gs pos="100000">
                  <a:srgbClr val="CB1422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627123" cy="3178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931765" y="-395977"/>
            <a:ext cx="4777331" cy="1727470"/>
            <a:chOff x="0" y="0"/>
            <a:chExt cx="6369774" cy="2303293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6369774" cy="2303293"/>
              <a:chOff x="0" y="0"/>
              <a:chExt cx="1185109" cy="428532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185109" cy="428532"/>
              </a:xfrm>
              <a:custGeom>
                <a:avLst/>
                <a:gdLst/>
                <a:ahLst/>
                <a:cxnLst/>
                <a:rect r="r" b="b" t="t" l="l"/>
                <a:pathLst>
                  <a:path h="428532" w="1185109">
                    <a:moveTo>
                      <a:pt x="59000" y="0"/>
                    </a:moveTo>
                    <a:lnTo>
                      <a:pt x="1126109" y="0"/>
                    </a:lnTo>
                    <a:cubicBezTo>
                      <a:pt x="1141757" y="0"/>
                      <a:pt x="1156764" y="6216"/>
                      <a:pt x="1167829" y="17281"/>
                    </a:cubicBezTo>
                    <a:cubicBezTo>
                      <a:pt x="1178893" y="28345"/>
                      <a:pt x="1185109" y="43352"/>
                      <a:pt x="1185109" y="59000"/>
                    </a:cubicBezTo>
                    <a:lnTo>
                      <a:pt x="1185109" y="369532"/>
                    </a:lnTo>
                    <a:cubicBezTo>
                      <a:pt x="1185109" y="385180"/>
                      <a:pt x="1178893" y="400187"/>
                      <a:pt x="1167829" y="411252"/>
                    </a:cubicBezTo>
                    <a:cubicBezTo>
                      <a:pt x="1156764" y="422316"/>
                      <a:pt x="1141757" y="428532"/>
                      <a:pt x="1126109" y="428532"/>
                    </a:cubicBezTo>
                    <a:lnTo>
                      <a:pt x="59000" y="428532"/>
                    </a:lnTo>
                    <a:cubicBezTo>
                      <a:pt x="43352" y="428532"/>
                      <a:pt x="28345" y="422316"/>
                      <a:pt x="17281" y="411252"/>
                    </a:cubicBezTo>
                    <a:cubicBezTo>
                      <a:pt x="6216" y="400187"/>
                      <a:pt x="0" y="385180"/>
                      <a:pt x="0" y="369532"/>
                    </a:cubicBezTo>
                    <a:lnTo>
                      <a:pt x="0" y="59000"/>
                    </a:lnTo>
                    <a:cubicBezTo>
                      <a:pt x="0" y="43352"/>
                      <a:pt x="6216" y="28345"/>
                      <a:pt x="17281" y="17281"/>
                    </a:cubicBezTo>
                    <a:cubicBezTo>
                      <a:pt x="28345" y="6216"/>
                      <a:pt x="43352" y="0"/>
                      <a:pt x="59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9525"/>
                <a:ext cx="1185109" cy="419007"/>
              </a:xfrm>
              <a:prstGeom prst="rect">
                <a:avLst/>
              </a:prstGeom>
            </p:spPr>
            <p:txBody>
              <a:bodyPr anchor="ctr" rtlCol="false" tIns="50368" lIns="50368" bIns="50368" rIns="50368"/>
              <a:lstStyle/>
              <a:p>
                <a:pPr algn="ctr">
                  <a:lnSpc>
                    <a:spcPts val="2625"/>
                  </a:lnSpc>
                </a:pPr>
              </a:p>
            </p:txBody>
          </p:sp>
        </p:grpSp>
        <p:sp>
          <p:nvSpPr>
            <p:cNvPr name="TextBox 13" id="13"/>
            <p:cNvSpPr txBox="true"/>
            <p:nvPr/>
          </p:nvSpPr>
          <p:spPr>
            <a:xfrm rot="0">
              <a:off x="1743185" y="963545"/>
              <a:ext cx="4360464" cy="10787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42"/>
                </a:lnSpc>
              </a:pPr>
              <a:r>
                <a:rPr lang="en-US" sz="5122" spc="133">
                  <a:solidFill>
                    <a:srgbClr val="2A3560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HEMANT</a:t>
              </a:r>
            </a:p>
            <a:p>
              <a:pPr algn="ctr">
                <a:lnSpc>
                  <a:spcPts val="1969"/>
                </a:lnSpc>
              </a:pPr>
              <a:r>
                <a:rPr lang="en-US" b="true" sz="2625" spc="291">
                  <a:solidFill>
                    <a:srgbClr val="CB001C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KUMAR SHARMA</a:t>
              </a:r>
            </a:p>
          </p:txBody>
        </p:sp>
        <p:sp>
          <p:nvSpPr>
            <p:cNvPr name="Freeform 14" id="14"/>
            <p:cNvSpPr/>
            <p:nvPr/>
          </p:nvSpPr>
          <p:spPr>
            <a:xfrm flipH="false" flipV="false" rot="0">
              <a:off x="266125" y="687189"/>
              <a:ext cx="1516562" cy="1431456"/>
            </a:xfrm>
            <a:custGeom>
              <a:avLst/>
              <a:gdLst/>
              <a:ahLst/>
              <a:cxnLst/>
              <a:rect r="r" b="b" t="t" l="l"/>
              <a:pathLst>
                <a:path h="1431456" w="1516562">
                  <a:moveTo>
                    <a:pt x="0" y="0"/>
                  </a:moveTo>
                  <a:lnTo>
                    <a:pt x="1516562" y="0"/>
                  </a:lnTo>
                  <a:lnTo>
                    <a:pt x="1516562" y="1431456"/>
                  </a:lnTo>
                  <a:lnTo>
                    <a:pt x="0" y="14314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265451" b="0"/>
              </a:stretch>
            </a:blipFill>
          </p:spPr>
        </p:sp>
        <p:grpSp>
          <p:nvGrpSpPr>
            <p:cNvPr name="Group 15" id="15"/>
            <p:cNvGrpSpPr>
              <a:grpSpLocks noChangeAspect="true"/>
            </p:cNvGrpSpPr>
            <p:nvPr/>
          </p:nvGrpSpPr>
          <p:grpSpPr>
            <a:xfrm rot="0">
              <a:off x="361723" y="740234"/>
              <a:ext cx="1325366" cy="1325366"/>
              <a:chOff x="0" y="0"/>
              <a:chExt cx="6350000" cy="6350000"/>
            </a:xfrm>
          </p:grpSpPr>
          <p:sp>
            <p:nvSpPr>
              <p:cNvPr name="Freeform 16" id="16"/>
              <p:cNvSpPr/>
              <p:nvPr/>
            </p:nvSpPr>
            <p:spPr>
              <a:xfrm flipH="true" flipV="false" rot="0">
                <a:off x="655320" y="655320"/>
                <a:ext cx="5039360" cy="5039360"/>
              </a:xfrm>
              <a:custGeom>
                <a:avLst/>
                <a:gdLst/>
                <a:ahLst/>
                <a:cxnLst/>
                <a:rect r="r" b="b" t="t" l="l"/>
                <a:pathLst>
                  <a:path h="5039360" w="5039360">
                    <a:moveTo>
                      <a:pt x="2519680" y="0"/>
                    </a:moveTo>
                    <a:cubicBezTo>
                      <a:pt x="3911600" y="0"/>
                      <a:pt x="5039360" y="1127760"/>
                      <a:pt x="5039360" y="2519680"/>
                    </a:cubicBezTo>
                    <a:cubicBezTo>
                      <a:pt x="5039360" y="3911600"/>
                      <a:pt x="3911600" y="5039360"/>
                      <a:pt x="2519680" y="5039360"/>
                    </a:cubicBezTo>
                    <a:cubicBezTo>
                      <a:pt x="1127760" y="5039360"/>
                      <a:pt x="0" y="3911600"/>
                      <a:pt x="0" y="2519680"/>
                    </a:cubicBezTo>
                    <a:cubicBezTo>
                      <a:pt x="0" y="1127760"/>
                      <a:pt x="1127760" y="0"/>
                      <a:pt x="251968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24415" t="-12931" r="-1206" b="-75503"/>
                </a:stretch>
              </a:blipFill>
            </p:spPr>
          </p:sp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3670" y="0"/>
                      <a:pt x="0" y="1424940"/>
                      <a:pt x="0" y="3175000"/>
                    </a:cubicBezTo>
                    <a:cubicBezTo>
                      <a:pt x="0" y="4925060"/>
                      <a:pt x="1423670" y="6350000"/>
                      <a:pt x="3175000" y="6350000"/>
                    </a:cubicBezTo>
                    <a:cubicBezTo>
                      <a:pt x="4925060" y="6350000"/>
                      <a:pt x="6350000" y="4926330"/>
                      <a:pt x="6350000" y="3175000"/>
                    </a:cubicBezTo>
                    <a:cubicBezTo>
                      <a:pt x="6350000" y="1424940"/>
                      <a:pt x="4926330" y="0"/>
                      <a:pt x="3175000" y="0"/>
                    </a:cubicBezTo>
                    <a:close/>
                    <a:moveTo>
                      <a:pt x="3175000" y="5833110"/>
                    </a:moveTo>
                    <a:cubicBezTo>
                      <a:pt x="1709420" y="5833110"/>
                      <a:pt x="516890" y="4640580"/>
                      <a:pt x="516890" y="3175000"/>
                    </a:cubicBezTo>
                    <a:cubicBezTo>
                      <a:pt x="516890" y="1709420"/>
                      <a:pt x="1709420" y="516890"/>
                      <a:pt x="3175000" y="516890"/>
                    </a:cubicBezTo>
                    <a:cubicBezTo>
                      <a:pt x="4640580" y="516890"/>
                      <a:pt x="5833110" y="1709420"/>
                      <a:pt x="5833110" y="3175000"/>
                    </a:cubicBezTo>
                    <a:cubicBezTo>
                      <a:pt x="5833110" y="4640580"/>
                      <a:pt x="4640580" y="5833110"/>
                      <a:pt x="3175000" y="583311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name="Group 18" id="18"/>
          <p:cNvGrpSpPr/>
          <p:nvPr/>
        </p:nvGrpSpPr>
        <p:grpSpPr>
          <a:xfrm rot="0">
            <a:off x="9557269" y="2948584"/>
            <a:ext cx="7952487" cy="4932745"/>
            <a:chOff x="0" y="0"/>
            <a:chExt cx="18850339" cy="11692432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8850322" cy="11692432"/>
            </a:xfrm>
            <a:custGeom>
              <a:avLst/>
              <a:gdLst/>
              <a:ahLst/>
              <a:cxnLst/>
              <a:rect r="r" b="b" t="t" l="l"/>
              <a:pathLst>
                <a:path h="11692432" w="18850322">
                  <a:moveTo>
                    <a:pt x="0" y="0"/>
                  </a:moveTo>
                  <a:lnTo>
                    <a:pt x="18850322" y="0"/>
                  </a:lnTo>
                  <a:lnTo>
                    <a:pt x="18850322" y="11692432"/>
                  </a:lnTo>
                  <a:lnTo>
                    <a:pt x="0" y="11692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71633" t="-40188" r="-24585" b="-681"/>
              </a:stretch>
            </a:blip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745219" y="1602582"/>
            <a:ext cx="8150021" cy="67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4499" b="true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Option</a:t>
            </a:r>
            <a:r>
              <a:rPr lang="en-US" sz="4499" b="true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 4: </a:t>
            </a:r>
            <a:r>
              <a:rPr lang="en-US" sz="4499" b="true">
                <a:solidFill>
                  <a:srgbClr val="FFDE59"/>
                </a:solidFill>
                <a:latin typeface="Inter Bold"/>
                <a:ea typeface="Inter Bold"/>
                <a:cs typeface="Inter Bold"/>
                <a:sym typeface="Inter Bold"/>
              </a:rPr>
              <a:t>In-Person Premium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45219" y="3025307"/>
            <a:ext cx="5963877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b="true" sz="3000">
                <a:solidFill>
                  <a:srgbClr val="FFFFFF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Executiv</a:t>
            </a:r>
            <a:r>
              <a:rPr lang="en-US" b="true" sz="3000">
                <a:solidFill>
                  <a:srgbClr val="FFFFFF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e Strategy Brain-Trust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45219" y="3817049"/>
            <a:ext cx="6963474" cy="1476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spc="62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A</a:t>
            </a:r>
            <a:r>
              <a:rPr lang="en-US" sz="2499" spc="62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 premium face-to-face consultation held physically in the Delhi NCR region, engineered for established business leaders and board-level executives.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45219" y="5570815"/>
            <a:ext cx="7545596" cy="1476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spc="92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Id</a:t>
            </a:r>
            <a:r>
              <a:rPr lang="en-US" sz="2499" spc="92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eal for complex market entries, repositioning established products, and building structured internal team frameworks away from virtual distractions.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45219" y="7324582"/>
            <a:ext cx="7847437" cy="73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spc="-32">
                <a:solidFill>
                  <a:srgbClr val="FFDE59"/>
                </a:solidFill>
                <a:latin typeface="Inter Light"/>
                <a:ea typeface="Inter Light"/>
                <a:cs typeface="Inter Light"/>
                <a:sym typeface="Inter Light"/>
              </a:rPr>
              <a:t>In</a:t>
            </a:r>
            <a:r>
              <a:rPr lang="en-US" sz="2499" spc="-32">
                <a:solidFill>
                  <a:srgbClr val="FFDE59"/>
                </a:solidFill>
                <a:latin typeface="Inter Light"/>
                <a:ea typeface="Inter Light"/>
                <a:cs typeface="Inter Light"/>
                <a:sym typeface="Inter Light"/>
              </a:rPr>
              <a:t>cludes direct strategic brainstorming, physical modeling of your funnel, and a labeled strategy layout.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11" t="0" r="-1393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971516" y="0"/>
            <a:ext cx="1538239" cy="4535488"/>
            <a:chOff x="0" y="0"/>
            <a:chExt cx="405133" cy="119453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05133" cy="1194532"/>
            </a:xfrm>
            <a:custGeom>
              <a:avLst/>
              <a:gdLst/>
              <a:ahLst/>
              <a:cxnLst/>
              <a:rect r="r" b="b" t="t" l="l"/>
              <a:pathLst>
                <a:path h="1194532" w="405133">
                  <a:moveTo>
                    <a:pt x="0" y="0"/>
                  </a:moveTo>
                  <a:lnTo>
                    <a:pt x="405133" y="0"/>
                  </a:lnTo>
                  <a:lnTo>
                    <a:pt x="405133" y="1194532"/>
                  </a:lnTo>
                  <a:lnTo>
                    <a:pt x="0" y="1194532"/>
                  </a:lnTo>
                  <a:close/>
                </a:path>
              </a:pathLst>
            </a:custGeom>
            <a:gradFill rotWithShape="true">
              <a:gsLst>
                <a:gs pos="0">
                  <a:srgbClr val="CB1422">
                    <a:alpha val="100000"/>
                  </a:srgbClr>
                </a:gs>
                <a:gs pos="100000">
                  <a:srgbClr val="CB1422">
                    <a:alpha val="0"/>
                  </a:srgbClr>
                </a:gs>
              </a:gsLst>
              <a:lin ang="540000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05133" cy="12326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0" y="8612990"/>
            <a:ext cx="6177981" cy="1062020"/>
            <a:chOff x="0" y="0"/>
            <a:chExt cx="1627123" cy="27970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27123" cy="279709"/>
            </a:xfrm>
            <a:custGeom>
              <a:avLst/>
              <a:gdLst/>
              <a:ahLst/>
              <a:cxnLst/>
              <a:rect r="r" b="b" t="t" l="l"/>
              <a:pathLst>
                <a:path h="279709" w="1627123">
                  <a:moveTo>
                    <a:pt x="0" y="0"/>
                  </a:moveTo>
                  <a:lnTo>
                    <a:pt x="1627123" y="0"/>
                  </a:lnTo>
                  <a:lnTo>
                    <a:pt x="1627123" y="279709"/>
                  </a:lnTo>
                  <a:lnTo>
                    <a:pt x="0" y="279709"/>
                  </a:lnTo>
                  <a:close/>
                </a:path>
              </a:pathLst>
            </a:custGeom>
            <a:gradFill rotWithShape="true">
              <a:gsLst>
                <a:gs pos="0">
                  <a:srgbClr val="CB1422">
                    <a:alpha val="100000"/>
                  </a:srgbClr>
                </a:gs>
                <a:gs pos="100000">
                  <a:srgbClr val="CB1422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627123" cy="3178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931765" y="-395977"/>
            <a:ext cx="4777331" cy="1727470"/>
            <a:chOff x="0" y="0"/>
            <a:chExt cx="6369774" cy="2303293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6369774" cy="2303293"/>
              <a:chOff x="0" y="0"/>
              <a:chExt cx="1185109" cy="428532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185109" cy="428532"/>
              </a:xfrm>
              <a:custGeom>
                <a:avLst/>
                <a:gdLst/>
                <a:ahLst/>
                <a:cxnLst/>
                <a:rect r="r" b="b" t="t" l="l"/>
                <a:pathLst>
                  <a:path h="428532" w="1185109">
                    <a:moveTo>
                      <a:pt x="59000" y="0"/>
                    </a:moveTo>
                    <a:lnTo>
                      <a:pt x="1126109" y="0"/>
                    </a:lnTo>
                    <a:cubicBezTo>
                      <a:pt x="1141757" y="0"/>
                      <a:pt x="1156764" y="6216"/>
                      <a:pt x="1167829" y="17281"/>
                    </a:cubicBezTo>
                    <a:cubicBezTo>
                      <a:pt x="1178893" y="28345"/>
                      <a:pt x="1185109" y="43352"/>
                      <a:pt x="1185109" y="59000"/>
                    </a:cubicBezTo>
                    <a:lnTo>
                      <a:pt x="1185109" y="369532"/>
                    </a:lnTo>
                    <a:cubicBezTo>
                      <a:pt x="1185109" y="385180"/>
                      <a:pt x="1178893" y="400187"/>
                      <a:pt x="1167829" y="411252"/>
                    </a:cubicBezTo>
                    <a:cubicBezTo>
                      <a:pt x="1156764" y="422316"/>
                      <a:pt x="1141757" y="428532"/>
                      <a:pt x="1126109" y="428532"/>
                    </a:cubicBezTo>
                    <a:lnTo>
                      <a:pt x="59000" y="428532"/>
                    </a:lnTo>
                    <a:cubicBezTo>
                      <a:pt x="43352" y="428532"/>
                      <a:pt x="28345" y="422316"/>
                      <a:pt x="17281" y="411252"/>
                    </a:cubicBezTo>
                    <a:cubicBezTo>
                      <a:pt x="6216" y="400187"/>
                      <a:pt x="0" y="385180"/>
                      <a:pt x="0" y="369532"/>
                    </a:cubicBezTo>
                    <a:lnTo>
                      <a:pt x="0" y="59000"/>
                    </a:lnTo>
                    <a:cubicBezTo>
                      <a:pt x="0" y="43352"/>
                      <a:pt x="6216" y="28345"/>
                      <a:pt x="17281" y="17281"/>
                    </a:cubicBezTo>
                    <a:cubicBezTo>
                      <a:pt x="28345" y="6216"/>
                      <a:pt x="43352" y="0"/>
                      <a:pt x="59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9525"/>
                <a:ext cx="1185109" cy="419007"/>
              </a:xfrm>
              <a:prstGeom prst="rect">
                <a:avLst/>
              </a:prstGeom>
            </p:spPr>
            <p:txBody>
              <a:bodyPr anchor="ctr" rtlCol="false" tIns="50368" lIns="50368" bIns="50368" rIns="50368"/>
              <a:lstStyle/>
              <a:p>
                <a:pPr algn="ctr">
                  <a:lnSpc>
                    <a:spcPts val="2625"/>
                  </a:lnSpc>
                </a:pPr>
              </a:p>
            </p:txBody>
          </p:sp>
        </p:grpSp>
        <p:sp>
          <p:nvSpPr>
            <p:cNvPr name="TextBox 13" id="13"/>
            <p:cNvSpPr txBox="true"/>
            <p:nvPr/>
          </p:nvSpPr>
          <p:spPr>
            <a:xfrm rot="0">
              <a:off x="1743185" y="963545"/>
              <a:ext cx="4360464" cy="10787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42"/>
                </a:lnSpc>
              </a:pPr>
              <a:r>
                <a:rPr lang="en-US" sz="5122" spc="133">
                  <a:solidFill>
                    <a:srgbClr val="2A3560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HEMANT</a:t>
              </a:r>
            </a:p>
            <a:p>
              <a:pPr algn="ctr">
                <a:lnSpc>
                  <a:spcPts val="1969"/>
                </a:lnSpc>
              </a:pPr>
              <a:r>
                <a:rPr lang="en-US" b="true" sz="2625" spc="291">
                  <a:solidFill>
                    <a:srgbClr val="CB001C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KUMAR SHARMA</a:t>
              </a:r>
            </a:p>
          </p:txBody>
        </p:sp>
        <p:sp>
          <p:nvSpPr>
            <p:cNvPr name="Freeform 14" id="14"/>
            <p:cNvSpPr/>
            <p:nvPr/>
          </p:nvSpPr>
          <p:spPr>
            <a:xfrm flipH="false" flipV="false" rot="0">
              <a:off x="266125" y="687189"/>
              <a:ext cx="1516562" cy="1431456"/>
            </a:xfrm>
            <a:custGeom>
              <a:avLst/>
              <a:gdLst/>
              <a:ahLst/>
              <a:cxnLst/>
              <a:rect r="r" b="b" t="t" l="l"/>
              <a:pathLst>
                <a:path h="1431456" w="1516562">
                  <a:moveTo>
                    <a:pt x="0" y="0"/>
                  </a:moveTo>
                  <a:lnTo>
                    <a:pt x="1516562" y="0"/>
                  </a:lnTo>
                  <a:lnTo>
                    <a:pt x="1516562" y="1431456"/>
                  </a:lnTo>
                  <a:lnTo>
                    <a:pt x="0" y="14314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265451" b="0"/>
              </a:stretch>
            </a:blipFill>
          </p:spPr>
        </p:sp>
        <p:grpSp>
          <p:nvGrpSpPr>
            <p:cNvPr name="Group 15" id="15"/>
            <p:cNvGrpSpPr>
              <a:grpSpLocks noChangeAspect="true"/>
            </p:cNvGrpSpPr>
            <p:nvPr/>
          </p:nvGrpSpPr>
          <p:grpSpPr>
            <a:xfrm rot="0">
              <a:off x="361723" y="740234"/>
              <a:ext cx="1325366" cy="1325366"/>
              <a:chOff x="0" y="0"/>
              <a:chExt cx="6350000" cy="6350000"/>
            </a:xfrm>
          </p:grpSpPr>
          <p:sp>
            <p:nvSpPr>
              <p:cNvPr name="Freeform 16" id="16"/>
              <p:cNvSpPr/>
              <p:nvPr/>
            </p:nvSpPr>
            <p:spPr>
              <a:xfrm flipH="true" flipV="false" rot="0">
                <a:off x="655320" y="655320"/>
                <a:ext cx="5039360" cy="5039360"/>
              </a:xfrm>
              <a:custGeom>
                <a:avLst/>
                <a:gdLst/>
                <a:ahLst/>
                <a:cxnLst/>
                <a:rect r="r" b="b" t="t" l="l"/>
                <a:pathLst>
                  <a:path h="5039360" w="5039360">
                    <a:moveTo>
                      <a:pt x="2519680" y="0"/>
                    </a:moveTo>
                    <a:cubicBezTo>
                      <a:pt x="3911600" y="0"/>
                      <a:pt x="5039360" y="1127760"/>
                      <a:pt x="5039360" y="2519680"/>
                    </a:cubicBezTo>
                    <a:cubicBezTo>
                      <a:pt x="5039360" y="3911600"/>
                      <a:pt x="3911600" y="5039360"/>
                      <a:pt x="2519680" y="5039360"/>
                    </a:cubicBezTo>
                    <a:cubicBezTo>
                      <a:pt x="1127760" y="5039360"/>
                      <a:pt x="0" y="3911600"/>
                      <a:pt x="0" y="2519680"/>
                    </a:cubicBezTo>
                    <a:cubicBezTo>
                      <a:pt x="0" y="1127760"/>
                      <a:pt x="1127760" y="0"/>
                      <a:pt x="251968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24415" t="-12931" r="-1206" b="-75503"/>
                </a:stretch>
              </a:blipFill>
            </p:spPr>
          </p:sp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3670" y="0"/>
                      <a:pt x="0" y="1424940"/>
                      <a:pt x="0" y="3175000"/>
                    </a:cubicBezTo>
                    <a:cubicBezTo>
                      <a:pt x="0" y="4925060"/>
                      <a:pt x="1423670" y="6350000"/>
                      <a:pt x="3175000" y="6350000"/>
                    </a:cubicBezTo>
                    <a:cubicBezTo>
                      <a:pt x="4925060" y="6350000"/>
                      <a:pt x="6350000" y="4926330"/>
                      <a:pt x="6350000" y="3175000"/>
                    </a:cubicBezTo>
                    <a:cubicBezTo>
                      <a:pt x="6350000" y="1424940"/>
                      <a:pt x="4926330" y="0"/>
                      <a:pt x="3175000" y="0"/>
                    </a:cubicBezTo>
                    <a:close/>
                    <a:moveTo>
                      <a:pt x="3175000" y="5833110"/>
                    </a:moveTo>
                    <a:cubicBezTo>
                      <a:pt x="1709420" y="5833110"/>
                      <a:pt x="516890" y="4640580"/>
                      <a:pt x="516890" y="3175000"/>
                    </a:cubicBezTo>
                    <a:cubicBezTo>
                      <a:pt x="516890" y="1709420"/>
                      <a:pt x="1709420" y="516890"/>
                      <a:pt x="3175000" y="516890"/>
                    </a:cubicBezTo>
                    <a:cubicBezTo>
                      <a:pt x="4640580" y="516890"/>
                      <a:pt x="5833110" y="1709420"/>
                      <a:pt x="5833110" y="3175000"/>
                    </a:cubicBezTo>
                    <a:cubicBezTo>
                      <a:pt x="5833110" y="4640580"/>
                      <a:pt x="4640580" y="5833110"/>
                      <a:pt x="3175000" y="583311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name="TextBox 18" id="18"/>
          <p:cNvSpPr txBox="true"/>
          <p:nvPr/>
        </p:nvSpPr>
        <p:spPr>
          <a:xfrm rot="0">
            <a:off x="3614572" y="3740149"/>
            <a:ext cx="11058855" cy="100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b="true" sz="5999">
                <a:solidFill>
                  <a:srgbClr val="FFFFFF"/>
                </a:solidFill>
                <a:latin typeface="Inter Ultra-Bold"/>
                <a:ea typeface="Inter Ultra-Bold"/>
                <a:cs typeface="Inter Ultra-Bold"/>
                <a:sym typeface="Inter Ultra-Bold"/>
              </a:rPr>
              <a:t>Flagship Spotlight: Option 3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011487" y="4968876"/>
            <a:ext cx="8265025" cy="987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9"/>
              </a:lnSpc>
            </a:pPr>
            <a:r>
              <a:rPr lang="en-US" sz="34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</a:t>
            </a:r>
            <a:r>
              <a:rPr lang="en-US" sz="34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detailed view of the Online Strategic Consultation Blueprint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11" t="0" r="-1393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971516" y="0"/>
            <a:ext cx="1538239" cy="4535488"/>
            <a:chOff x="0" y="0"/>
            <a:chExt cx="405133" cy="119453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05133" cy="1194532"/>
            </a:xfrm>
            <a:custGeom>
              <a:avLst/>
              <a:gdLst/>
              <a:ahLst/>
              <a:cxnLst/>
              <a:rect r="r" b="b" t="t" l="l"/>
              <a:pathLst>
                <a:path h="1194532" w="405133">
                  <a:moveTo>
                    <a:pt x="0" y="0"/>
                  </a:moveTo>
                  <a:lnTo>
                    <a:pt x="405133" y="0"/>
                  </a:lnTo>
                  <a:lnTo>
                    <a:pt x="405133" y="1194532"/>
                  </a:lnTo>
                  <a:lnTo>
                    <a:pt x="0" y="1194532"/>
                  </a:lnTo>
                  <a:close/>
                </a:path>
              </a:pathLst>
            </a:custGeom>
            <a:gradFill rotWithShape="true">
              <a:gsLst>
                <a:gs pos="0">
                  <a:srgbClr val="CB1422">
                    <a:alpha val="100000"/>
                  </a:srgbClr>
                </a:gs>
                <a:gs pos="100000">
                  <a:srgbClr val="CB1422">
                    <a:alpha val="0"/>
                  </a:srgbClr>
                </a:gs>
              </a:gsLst>
              <a:lin ang="540000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05133" cy="12326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0" y="8612990"/>
            <a:ext cx="6177981" cy="1062020"/>
            <a:chOff x="0" y="0"/>
            <a:chExt cx="1627123" cy="27970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27123" cy="279709"/>
            </a:xfrm>
            <a:custGeom>
              <a:avLst/>
              <a:gdLst/>
              <a:ahLst/>
              <a:cxnLst/>
              <a:rect r="r" b="b" t="t" l="l"/>
              <a:pathLst>
                <a:path h="279709" w="1627123">
                  <a:moveTo>
                    <a:pt x="0" y="0"/>
                  </a:moveTo>
                  <a:lnTo>
                    <a:pt x="1627123" y="0"/>
                  </a:lnTo>
                  <a:lnTo>
                    <a:pt x="1627123" y="279709"/>
                  </a:lnTo>
                  <a:lnTo>
                    <a:pt x="0" y="279709"/>
                  </a:lnTo>
                  <a:close/>
                </a:path>
              </a:pathLst>
            </a:custGeom>
            <a:gradFill rotWithShape="true">
              <a:gsLst>
                <a:gs pos="0">
                  <a:srgbClr val="CB1422">
                    <a:alpha val="100000"/>
                  </a:srgbClr>
                </a:gs>
                <a:gs pos="100000">
                  <a:srgbClr val="CB1422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627123" cy="3178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931765" y="-395977"/>
            <a:ext cx="4777331" cy="1727470"/>
            <a:chOff x="0" y="0"/>
            <a:chExt cx="6369774" cy="2303293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6369774" cy="2303293"/>
              <a:chOff x="0" y="0"/>
              <a:chExt cx="1185109" cy="428532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185109" cy="428532"/>
              </a:xfrm>
              <a:custGeom>
                <a:avLst/>
                <a:gdLst/>
                <a:ahLst/>
                <a:cxnLst/>
                <a:rect r="r" b="b" t="t" l="l"/>
                <a:pathLst>
                  <a:path h="428532" w="1185109">
                    <a:moveTo>
                      <a:pt x="59000" y="0"/>
                    </a:moveTo>
                    <a:lnTo>
                      <a:pt x="1126109" y="0"/>
                    </a:lnTo>
                    <a:cubicBezTo>
                      <a:pt x="1141757" y="0"/>
                      <a:pt x="1156764" y="6216"/>
                      <a:pt x="1167829" y="17281"/>
                    </a:cubicBezTo>
                    <a:cubicBezTo>
                      <a:pt x="1178893" y="28345"/>
                      <a:pt x="1185109" y="43352"/>
                      <a:pt x="1185109" y="59000"/>
                    </a:cubicBezTo>
                    <a:lnTo>
                      <a:pt x="1185109" y="369532"/>
                    </a:lnTo>
                    <a:cubicBezTo>
                      <a:pt x="1185109" y="385180"/>
                      <a:pt x="1178893" y="400187"/>
                      <a:pt x="1167829" y="411252"/>
                    </a:cubicBezTo>
                    <a:cubicBezTo>
                      <a:pt x="1156764" y="422316"/>
                      <a:pt x="1141757" y="428532"/>
                      <a:pt x="1126109" y="428532"/>
                    </a:cubicBezTo>
                    <a:lnTo>
                      <a:pt x="59000" y="428532"/>
                    </a:lnTo>
                    <a:cubicBezTo>
                      <a:pt x="43352" y="428532"/>
                      <a:pt x="28345" y="422316"/>
                      <a:pt x="17281" y="411252"/>
                    </a:cubicBezTo>
                    <a:cubicBezTo>
                      <a:pt x="6216" y="400187"/>
                      <a:pt x="0" y="385180"/>
                      <a:pt x="0" y="369532"/>
                    </a:cubicBezTo>
                    <a:lnTo>
                      <a:pt x="0" y="59000"/>
                    </a:lnTo>
                    <a:cubicBezTo>
                      <a:pt x="0" y="43352"/>
                      <a:pt x="6216" y="28345"/>
                      <a:pt x="17281" y="17281"/>
                    </a:cubicBezTo>
                    <a:cubicBezTo>
                      <a:pt x="28345" y="6216"/>
                      <a:pt x="43352" y="0"/>
                      <a:pt x="59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9525"/>
                <a:ext cx="1185109" cy="419007"/>
              </a:xfrm>
              <a:prstGeom prst="rect">
                <a:avLst/>
              </a:prstGeom>
            </p:spPr>
            <p:txBody>
              <a:bodyPr anchor="ctr" rtlCol="false" tIns="50368" lIns="50368" bIns="50368" rIns="50368"/>
              <a:lstStyle/>
              <a:p>
                <a:pPr algn="ctr">
                  <a:lnSpc>
                    <a:spcPts val="2625"/>
                  </a:lnSpc>
                </a:pPr>
              </a:p>
            </p:txBody>
          </p:sp>
        </p:grpSp>
        <p:sp>
          <p:nvSpPr>
            <p:cNvPr name="TextBox 13" id="13"/>
            <p:cNvSpPr txBox="true"/>
            <p:nvPr/>
          </p:nvSpPr>
          <p:spPr>
            <a:xfrm rot="0">
              <a:off x="1743185" y="963545"/>
              <a:ext cx="4360464" cy="10787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42"/>
                </a:lnSpc>
              </a:pPr>
              <a:r>
                <a:rPr lang="en-US" sz="5122" spc="133">
                  <a:solidFill>
                    <a:srgbClr val="2A3560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HEMANT</a:t>
              </a:r>
            </a:p>
            <a:p>
              <a:pPr algn="ctr">
                <a:lnSpc>
                  <a:spcPts val="1969"/>
                </a:lnSpc>
              </a:pPr>
              <a:r>
                <a:rPr lang="en-US" b="true" sz="2625" spc="291">
                  <a:solidFill>
                    <a:srgbClr val="CB001C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KUMAR SHARMA</a:t>
              </a:r>
            </a:p>
          </p:txBody>
        </p:sp>
        <p:sp>
          <p:nvSpPr>
            <p:cNvPr name="Freeform 14" id="14"/>
            <p:cNvSpPr/>
            <p:nvPr/>
          </p:nvSpPr>
          <p:spPr>
            <a:xfrm flipH="false" flipV="false" rot="0">
              <a:off x="266125" y="687189"/>
              <a:ext cx="1516562" cy="1431456"/>
            </a:xfrm>
            <a:custGeom>
              <a:avLst/>
              <a:gdLst/>
              <a:ahLst/>
              <a:cxnLst/>
              <a:rect r="r" b="b" t="t" l="l"/>
              <a:pathLst>
                <a:path h="1431456" w="1516562">
                  <a:moveTo>
                    <a:pt x="0" y="0"/>
                  </a:moveTo>
                  <a:lnTo>
                    <a:pt x="1516562" y="0"/>
                  </a:lnTo>
                  <a:lnTo>
                    <a:pt x="1516562" y="1431456"/>
                  </a:lnTo>
                  <a:lnTo>
                    <a:pt x="0" y="14314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265451" b="0"/>
              </a:stretch>
            </a:blipFill>
          </p:spPr>
        </p:sp>
        <p:grpSp>
          <p:nvGrpSpPr>
            <p:cNvPr name="Group 15" id="15"/>
            <p:cNvGrpSpPr>
              <a:grpSpLocks noChangeAspect="true"/>
            </p:cNvGrpSpPr>
            <p:nvPr/>
          </p:nvGrpSpPr>
          <p:grpSpPr>
            <a:xfrm rot="0">
              <a:off x="361723" y="740234"/>
              <a:ext cx="1325366" cy="1325366"/>
              <a:chOff x="0" y="0"/>
              <a:chExt cx="6350000" cy="6350000"/>
            </a:xfrm>
          </p:grpSpPr>
          <p:sp>
            <p:nvSpPr>
              <p:cNvPr name="Freeform 16" id="16"/>
              <p:cNvSpPr/>
              <p:nvPr/>
            </p:nvSpPr>
            <p:spPr>
              <a:xfrm flipH="true" flipV="false" rot="0">
                <a:off x="655320" y="655320"/>
                <a:ext cx="5039360" cy="5039360"/>
              </a:xfrm>
              <a:custGeom>
                <a:avLst/>
                <a:gdLst/>
                <a:ahLst/>
                <a:cxnLst/>
                <a:rect r="r" b="b" t="t" l="l"/>
                <a:pathLst>
                  <a:path h="5039360" w="5039360">
                    <a:moveTo>
                      <a:pt x="2519680" y="0"/>
                    </a:moveTo>
                    <a:cubicBezTo>
                      <a:pt x="3911600" y="0"/>
                      <a:pt x="5039360" y="1127760"/>
                      <a:pt x="5039360" y="2519680"/>
                    </a:cubicBezTo>
                    <a:cubicBezTo>
                      <a:pt x="5039360" y="3911600"/>
                      <a:pt x="3911600" y="5039360"/>
                      <a:pt x="2519680" y="5039360"/>
                    </a:cubicBezTo>
                    <a:cubicBezTo>
                      <a:pt x="1127760" y="5039360"/>
                      <a:pt x="0" y="3911600"/>
                      <a:pt x="0" y="2519680"/>
                    </a:cubicBezTo>
                    <a:cubicBezTo>
                      <a:pt x="0" y="1127760"/>
                      <a:pt x="1127760" y="0"/>
                      <a:pt x="251968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24415" t="-12931" r="-1206" b="-75503"/>
                </a:stretch>
              </a:blipFill>
            </p:spPr>
          </p:sp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3670" y="0"/>
                      <a:pt x="0" y="1424940"/>
                      <a:pt x="0" y="3175000"/>
                    </a:cubicBezTo>
                    <a:cubicBezTo>
                      <a:pt x="0" y="4925060"/>
                      <a:pt x="1423670" y="6350000"/>
                      <a:pt x="3175000" y="6350000"/>
                    </a:cubicBezTo>
                    <a:cubicBezTo>
                      <a:pt x="4925060" y="6350000"/>
                      <a:pt x="6350000" y="4926330"/>
                      <a:pt x="6350000" y="3175000"/>
                    </a:cubicBezTo>
                    <a:cubicBezTo>
                      <a:pt x="6350000" y="1424940"/>
                      <a:pt x="4926330" y="0"/>
                      <a:pt x="3175000" y="0"/>
                    </a:cubicBezTo>
                    <a:close/>
                    <a:moveTo>
                      <a:pt x="3175000" y="5833110"/>
                    </a:moveTo>
                    <a:cubicBezTo>
                      <a:pt x="1709420" y="5833110"/>
                      <a:pt x="516890" y="4640580"/>
                      <a:pt x="516890" y="3175000"/>
                    </a:cubicBezTo>
                    <a:cubicBezTo>
                      <a:pt x="516890" y="1709420"/>
                      <a:pt x="1709420" y="516890"/>
                      <a:pt x="3175000" y="516890"/>
                    </a:cubicBezTo>
                    <a:cubicBezTo>
                      <a:pt x="4640580" y="516890"/>
                      <a:pt x="5833110" y="1709420"/>
                      <a:pt x="5833110" y="3175000"/>
                    </a:cubicBezTo>
                    <a:cubicBezTo>
                      <a:pt x="5833110" y="4640580"/>
                      <a:pt x="4640580" y="5833110"/>
                      <a:pt x="3175000" y="583311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name="TextBox 18" id="18"/>
          <p:cNvSpPr txBox="true"/>
          <p:nvPr/>
        </p:nvSpPr>
        <p:spPr>
          <a:xfrm rot="0">
            <a:off x="745219" y="1602582"/>
            <a:ext cx="8951722" cy="67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4499" b="true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Option</a:t>
            </a:r>
            <a:r>
              <a:rPr lang="en-US" sz="4499" b="true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 3: </a:t>
            </a:r>
            <a:r>
              <a:rPr lang="en-US" sz="4499" b="true">
                <a:solidFill>
                  <a:srgbClr val="FFDE59"/>
                </a:solidFill>
                <a:latin typeface="Inter Bold"/>
                <a:ea typeface="Inter Bold"/>
                <a:cs typeface="Inter Bold"/>
                <a:sym typeface="Inter Bold"/>
              </a:rPr>
              <a:t>Consultation Process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745219" y="3289560"/>
            <a:ext cx="15750631" cy="742950"/>
            <a:chOff x="0" y="0"/>
            <a:chExt cx="21000841" cy="9906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80461"/>
              <a:ext cx="635000" cy="829678"/>
            </a:xfrm>
            <a:custGeom>
              <a:avLst/>
              <a:gdLst/>
              <a:ahLst/>
              <a:cxnLst/>
              <a:rect r="r" b="b" t="t" l="l"/>
              <a:pathLst>
                <a:path h="829678" w="635000">
                  <a:moveTo>
                    <a:pt x="0" y="0"/>
                  </a:moveTo>
                  <a:lnTo>
                    <a:pt x="635000" y="0"/>
                  </a:lnTo>
                  <a:lnTo>
                    <a:pt x="635000" y="829678"/>
                  </a:lnTo>
                  <a:lnTo>
                    <a:pt x="0" y="8296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 rot="0">
              <a:off x="1328062" y="9525"/>
              <a:ext cx="19672779" cy="981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99"/>
                </a:lnSpc>
              </a:pPr>
              <a:r>
                <a:rPr lang="en-US" b="true" sz="2499">
                  <a:solidFill>
                    <a:srgbClr val="FFFFFF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Manda</a:t>
              </a:r>
              <a:r>
                <a:rPr lang="en-US" b="true" sz="2499">
                  <a:solidFill>
                    <a:srgbClr val="FFFFFF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tory Pre-Session Questionnaire:</a:t>
              </a:r>
              <a:r>
                <a:rPr lang="en-US" sz="2499">
                  <a:solidFill>
                    <a:srgbClr val="FFFFFF"/>
                  </a:solidFill>
                  <a:latin typeface="Inter Light"/>
                  <a:ea typeface="Inter Light"/>
                  <a:cs typeface="Inter Light"/>
                  <a:sym typeface="Inter Light"/>
                </a:rPr>
                <a:t> To protect the call's value, you submit detailed information about your business, marketing assets, and current roadblocks beforehand.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745219" y="4631392"/>
            <a:ext cx="14577059" cy="742950"/>
            <a:chOff x="0" y="0"/>
            <a:chExt cx="19436079" cy="9906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268684"/>
              <a:ext cx="635000" cy="453231"/>
            </a:xfrm>
            <a:custGeom>
              <a:avLst/>
              <a:gdLst/>
              <a:ahLst/>
              <a:cxnLst/>
              <a:rect r="r" b="b" t="t" l="l"/>
              <a:pathLst>
                <a:path h="453231" w="635000">
                  <a:moveTo>
                    <a:pt x="0" y="0"/>
                  </a:moveTo>
                  <a:lnTo>
                    <a:pt x="635000" y="0"/>
                  </a:lnTo>
                  <a:lnTo>
                    <a:pt x="635000" y="453232"/>
                  </a:lnTo>
                  <a:lnTo>
                    <a:pt x="0" y="453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 rot="0">
              <a:off x="1328062" y="9525"/>
              <a:ext cx="18108017" cy="981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99"/>
                </a:lnSpc>
              </a:pPr>
              <a:r>
                <a:rPr lang="en-US" b="true" sz="2499">
                  <a:solidFill>
                    <a:srgbClr val="FFFFFF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70-Minu</a:t>
              </a:r>
              <a:r>
                <a:rPr lang="en-US" b="true" sz="2499">
                  <a:solidFill>
                    <a:srgbClr val="FFFFFF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te Live Diagnostics:</a:t>
              </a:r>
              <a:r>
                <a:rPr lang="en-US" sz="2499">
                  <a:solidFill>
                    <a:srgbClr val="FFFFFF"/>
                  </a:solidFill>
                  <a:latin typeface="Inter Light"/>
                  <a:ea typeface="Inter Light"/>
                  <a:cs typeface="Inter Light"/>
                  <a:sym typeface="Inter Light"/>
                </a:rPr>
                <a:t> Hemant reviews your digital presence in real time, uncovering performance blocks, technical faults, and conversion leaks.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745219" y="5973225"/>
            <a:ext cx="14224988" cy="742950"/>
            <a:chOff x="0" y="0"/>
            <a:chExt cx="18966651" cy="9906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221456"/>
              <a:ext cx="635000" cy="547688"/>
            </a:xfrm>
            <a:custGeom>
              <a:avLst/>
              <a:gdLst/>
              <a:ahLst/>
              <a:cxnLst/>
              <a:rect r="r" b="b" t="t" l="l"/>
              <a:pathLst>
                <a:path h="547688" w="635000">
                  <a:moveTo>
                    <a:pt x="0" y="0"/>
                  </a:moveTo>
                  <a:lnTo>
                    <a:pt x="635000" y="0"/>
                  </a:lnTo>
                  <a:lnTo>
                    <a:pt x="635000" y="547688"/>
                  </a:lnTo>
                  <a:lnTo>
                    <a:pt x="0" y="547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7" id="27"/>
            <p:cNvSpPr txBox="true"/>
            <p:nvPr/>
          </p:nvSpPr>
          <p:spPr>
            <a:xfrm rot="0">
              <a:off x="1328062" y="9525"/>
              <a:ext cx="17638589" cy="981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99"/>
                </a:lnSpc>
              </a:pPr>
              <a:r>
                <a:rPr lang="en-US" b="true" sz="2499">
                  <a:solidFill>
                    <a:srgbClr val="FFFFFF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Funn</a:t>
              </a:r>
              <a:r>
                <a:rPr lang="en-US" b="true" sz="2499">
                  <a:solidFill>
                    <a:srgbClr val="FFFFFF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el Restructuring Map:</a:t>
              </a:r>
              <a:r>
                <a:rPr lang="en-US" sz="2499">
                  <a:solidFill>
                    <a:srgbClr val="FFFFFF"/>
                  </a:solidFill>
                  <a:latin typeface="Inter Light"/>
                  <a:ea typeface="Inter Light"/>
                  <a:cs typeface="Inter Light"/>
                  <a:sym typeface="Inter Light"/>
                </a:rPr>
                <a:t> Aligning your branding with target customer profiles to hook high-ticket clients in under 8 seconds.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745219" y="7315057"/>
            <a:ext cx="14811774" cy="742950"/>
            <a:chOff x="0" y="0"/>
            <a:chExt cx="19749032" cy="9906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160769"/>
              <a:ext cx="635000" cy="669061"/>
            </a:xfrm>
            <a:custGeom>
              <a:avLst/>
              <a:gdLst/>
              <a:ahLst/>
              <a:cxnLst/>
              <a:rect r="r" b="b" t="t" l="l"/>
              <a:pathLst>
                <a:path h="669061" w="635000">
                  <a:moveTo>
                    <a:pt x="0" y="0"/>
                  </a:moveTo>
                  <a:lnTo>
                    <a:pt x="635000" y="0"/>
                  </a:lnTo>
                  <a:lnTo>
                    <a:pt x="635000" y="669062"/>
                  </a:lnTo>
                  <a:lnTo>
                    <a:pt x="0" y="6690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0" id="30"/>
            <p:cNvSpPr txBox="true"/>
            <p:nvPr/>
          </p:nvSpPr>
          <p:spPr>
            <a:xfrm rot="0">
              <a:off x="1328062" y="9525"/>
              <a:ext cx="18420969" cy="981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99"/>
                </a:lnSpc>
              </a:pPr>
              <a:r>
                <a:rPr lang="en-US" b="true" sz="2499">
                  <a:solidFill>
                    <a:srgbClr val="FFFFFF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A</a:t>
              </a:r>
              <a:r>
                <a:rPr lang="en-US" b="true" sz="2499">
                  <a:solidFill>
                    <a:srgbClr val="FFFFFF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tomic Growth Alignment:</a:t>
              </a:r>
              <a:r>
                <a:rPr lang="en-US" sz="2499">
                  <a:solidFill>
                    <a:srgbClr val="FFFFFF"/>
                  </a:solidFill>
                  <a:latin typeface="Inter Light"/>
                  <a:ea typeface="Inter Light"/>
                  <a:cs typeface="Inter Light"/>
                  <a:sym typeface="Inter Light"/>
                </a:rPr>
                <a:t> Structuring minor, compounding 1% website corrections that build long-term, high-converting organic results.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DAHLs6fphA0</dc:identifier>
  <dcterms:modified xsi:type="dcterms:W3CDTF">2011-08-01T06:04:30Z</dcterms:modified>
  <cp:revision>1</cp:revision>
  <dc:title>Hemant Sir- PPT- Strategic Consultation Deck.pdf </dc:title>
</cp:coreProperties>
</file>